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9" r:id="rId2"/>
    <p:sldId id="1314" r:id="rId3"/>
    <p:sldId id="265" r:id="rId4"/>
    <p:sldId id="382" r:id="rId5"/>
    <p:sldId id="261" r:id="rId6"/>
    <p:sldId id="1315" r:id="rId7"/>
    <p:sldId id="406" r:id="rId8"/>
    <p:sldId id="1316" r:id="rId9"/>
    <p:sldId id="407" r:id="rId10"/>
    <p:sldId id="408" r:id="rId11"/>
    <p:sldId id="283" r:id="rId12"/>
    <p:sldId id="1318" r:id="rId13"/>
    <p:sldId id="410" r:id="rId14"/>
    <p:sldId id="1313" r:id="rId15"/>
    <p:sldId id="411" r:id="rId16"/>
    <p:sldId id="412" r:id="rId17"/>
    <p:sldId id="413" r:id="rId18"/>
    <p:sldId id="1317" r:id="rId19"/>
    <p:sldId id="1319" r:id="rId20"/>
    <p:sldId id="414" r:id="rId21"/>
    <p:sldId id="28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2E721-09F6-D74B-A190-9458D8D5F8CF}" v="14" dt="2023-09-27T15:41:25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624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6543-5EF1-DA4A-8415-0A3EFD492F0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62D3-769D-F349-A3F8-B6F214D6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1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7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2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0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493" marR="0" lvl="0" indent="-29049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A62D3-769D-F349-A3F8-B6F214D63D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6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8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32346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4155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16530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80653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173818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8915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D530-EFF5-5620-AE83-C571FF8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1B6A-01D7-D2A1-54E9-2717D2C6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9762E-8B2E-F305-9D2F-90177E27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FDCE-0311-D943-B379-962708B852FF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9CBA5-538B-F4C5-3DA4-2E3DBF98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2BA03-517A-A2A9-DA1B-8B8396FB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6397-0708-2849-A738-D4DC5D50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6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37943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11390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8820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94329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335797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1351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7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52145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30" imgH="531" progId="TCLayout.ActiveDocument.1">
                  <p:embed/>
                </p:oleObj>
              </mc:Choice>
              <mc:Fallback>
                <p:oleObj name="think-cell Slide" r:id="rId20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BWH, MGH Departments of Neurology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496F443-CBC9-D942-BCF6-03ABB20B2848}"/>
              </a:ext>
            </a:extLst>
          </p:cNvPr>
          <p:cNvSpPr/>
          <p:nvPr userDrawn="1"/>
        </p:nvSpPr>
        <p:spPr>
          <a:xfrm>
            <a:off x="640080" y="6246683"/>
            <a:ext cx="241400" cy="345756"/>
          </a:xfrm>
          <a:custGeom>
            <a:avLst/>
            <a:gdLst>
              <a:gd name="connsiteX0" fmla="*/ 241400 w 241400"/>
              <a:gd name="connsiteY0" fmla="*/ 281835 h 345756"/>
              <a:gd name="connsiteX1" fmla="*/ 241400 w 241400"/>
              <a:gd name="connsiteY1" fmla="*/ 311912 h 345756"/>
              <a:gd name="connsiteX2" fmla="*/ 151992 w 241400"/>
              <a:gd name="connsiteY2" fmla="*/ 333806 h 345756"/>
              <a:gd name="connsiteX3" fmla="*/ 89407 w 241400"/>
              <a:gd name="connsiteY3" fmla="*/ 333806 h 345756"/>
              <a:gd name="connsiteX4" fmla="*/ 0 w 241400"/>
              <a:gd name="connsiteY4" fmla="*/ 345756 h 345756"/>
              <a:gd name="connsiteX5" fmla="*/ 0 w 241400"/>
              <a:gd name="connsiteY5" fmla="*/ 315680 h 345756"/>
              <a:gd name="connsiteX6" fmla="*/ 89407 w 241400"/>
              <a:gd name="connsiteY6" fmla="*/ 303730 h 345756"/>
              <a:gd name="connsiteX7" fmla="*/ 151992 w 241400"/>
              <a:gd name="connsiteY7" fmla="*/ 303730 h 345756"/>
              <a:gd name="connsiteX8" fmla="*/ 241400 w 241400"/>
              <a:gd name="connsiteY8" fmla="*/ 281835 h 345756"/>
              <a:gd name="connsiteX9" fmla="*/ 241400 w 241400"/>
              <a:gd name="connsiteY9" fmla="*/ 231708 h 345756"/>
              <a:gd name="connsiteX10" fmla="*/ 241400 w 241400"/>
              <a:gd name="connsiteY10" fmla="*/ 261785 h 345756"/>
              <a:gd name="connsiteX11" fmla="*/ 151992 w 241400"/>
              <a:gd name="connsiteY11" fmla="*/ 283679 h 345756"/>
              <a:gd name="connsiteX12" fmla="*/ 89407 w 241400"/>
              <a:gd name="connsiteY12" fmla="*/ 283679 h 345756"/>
              <a:gd name="connsiteX13" fmla="*/ 0 w 241400"/>
              <a:gd name="connsiteY13" fmla="*/ 295631 h 345756"/>
              <a:gd name="connsiteX14" fmla="*/ 0 w 241400"/>
              <a:gd name="connsiteY14" fmla="*/ 265553 h 345756"/>
              <a:gd name="connsiteX15" fmla="*/ 89407 w 241400"/>
              <a:gd name="connsiteY15" fmla="*/ 253603 h 345756"/>
              <a:gd name="connsiteX16" fmla="*/ 151992 w 241400"/>
              <a:gd name="connsiteY16" fmla="*/ 253603 h 345756"/>
              <a:gd name="connsiteX17" fmla="*/ 241400 w 241400"/>
              <a:gd name="connsiteY17" fmla="*/ 231708 h 345756"/>
              <a:gd name="connsiteX18" fmla="*/ 208972 w 241400"/>
              <a:gd name="connsiteY18" fmla="*/ 129529 h 345756"/>
              <a:gd name="connsiteX19" fmla="*/ 241399 w 241400"/>
              <a:gd name="connsiteY19" fmla="*/ 129529 h 345756"/>
              <a:gd name="connsiteX20" fmla="*/ 241399 w 241400"/>
              <a:gd name="connsiteY20" fmla="*/ 211987 h 345756"/>
              <a:gd name="connsiteX21" fmla="*/ 208972 w 241400"/>
              <a:gd name="connsiteY21" fmla="*/ 228655 h 345756"/>
              <a:gd name="connsiteX22" fmla="*/ 139314 w 241400"/>
              <a:gd name="connsiteY22" fmla="*/ 129529 h 345756"/>
              <a:gd name="connsiteX23" fmla="*/ 171742 w 241400"/>
              <a:gd name="connsiteY23" fmla="*/ 129529 h 345756"/>
              <a:gd name="connsiteX24" fmla="*/ 171742 w 241400"/>
              <a:gd name="connsiteY24" fmla="*/ 234032 h 345756"/>
              <a:gd name="connsiteX25" fmla="*/ 139314 w 241400"/>
              <a:gd name="connsiteY25" fmla="*/ 234032 h 345756"/>
              <a:gd name="connsiteX26" fmla="*/ 139314 w 241400"/>
              <a:gd name="connsiteY26" fmla="*/ 184360 h 345756"/>
              <a:gd name="connsiteX27" fmla="*/ 69657 w 241400"/>
              <a:gd name="connsiteY27" fmla="*/ 129529 h 345756"/>
              <a:gd name="connsiteX28" fmla="*/ 102085 w 241400"/>
              <a:gd name="connsiteY28" fmla="*/ 129529 h 345756"/>
              <a:gd name="connsiteX29" fmla="*/ 102085 w 241400"/>
              <a:gd name="connsiteY29" fmla="*/ 234032 h 345756"/>
              <a:gd name="connsiteX30" fmla="*/ 69657 w 241400"/>
              <a:gd name="connsiteY30" fmla="*/ 234032 h 345756"/>
              <a:gd name="connsiteX31" fmla="*/ 69657 w 241400"/>
              <a:gd name="connsiteY31" fmla="*/ 184360 h 345756"/>
              <a:gd name="connsiteX32" fmla="*/ 0 w 241400"/>
              <a:gd name="connsiteY32" fmla="*/ 129529 h 345756"/>
              <a:gd name="connsiteX33" fmla="*/ 32428 w 241400"/>
              <a:gd name="connsiteY33" fmla="*/ 129529 h 345756"/>
              <a:gd name="connsiteX34" fmla="*/ 32428 w 241400"/>
              <a:gd name="connsiteY34" fmla="*/ 234032 h 345756"/>
              <a:gd name="connsiteX35" fmla="*/ 0 w 241400"/>
              <a:gd name="connsiteY35" fmla="*/ 234032 h 345756"/>
              <a:gd name="connsiteX36" fmla="*/ 0 w 241400"/>
              <a:gd name="connsiteY36" fmla="*/ 184360 h 345756"/>
              <a:gd name="connsiteX37" fmla="*/ 0 w 241400"/>
              <a:gd name="connsiteY37" fmla="*/ 80523 h 345756"/>
              <a:gd name="connsiteX38" fmla="*/ 241400 w 241400"/>
              <a:gd name="connsiteY38" fmla="*/ 80523 h 345756"/>
              <a:gd name="connsiteX39" fmla="*/ 241400 w 241400"/>
              <a:gd name="connsiteY39" fmla="*/ 109957 h 345756"/>
              <a:gd name="connsiteX40" fmla="*/ 120700 w 241400"/>
              <a:gd name="connsiteY40" fmla="*/ 109957 h 345756"/>
              <a:gd name="connsiteX41" fmla="*/ 0 w 241400"/>
              <a:gd name="connsiteY41" fmla="*/ 109957 h 345756"/>
              <a:gd name="connsiteX42" fmla="*/ 120700 w 241400"/>
              <a:gd name="connsiteY42" fmla="*/ 0 h 345756"/>
              <a:gd name="connsiteX43" fmla="*/ 241400 w 241400"/>
              <a:gd name="connsiteY43" fmla="*/ 40101 h 345756"/>
              <a:gd name="connsiteX44" fmla="*/ 241400 w 241400"/>
              <a:gd name="connsiteY44" fmla="*/ 70498 h 345756"/>
              <a:gd name="connsiteX45" fmla="*/ 120700 w 241400"/>
              <a:gd name="connsiteY45" fmla="*/ 30397 h 345756"/>
              <a:gd name="connsiteX46" fmla="*/ 0 w 241400"/>
              <a:gd name="connsiteY46" fmla="*/ 70498 h 345756"/>
              <a:gd name="connsiteX47" fmla="*/ 0 w 241400"/>
              <a:gd name="connsiteY47" fmla="*/ 40101 h 3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1400" h="345756">
                <a:moveTo>
                  <a:pt x="241400" y="281835"/>
                </a:moveTo>
                <a:lnTo>
                  <a:pt x="241400" y="311912"/>
                </a:lnTo>
                <a:cubicBezTo>
                  <a:pt x="240758" y="313681"/>
                  <a:pt x="229057" y="333806"/>
                  <a:pt x="151992" y="333806"/>
                </a:cubicBezTo>
                <a:lnTo>
                  <a:pt x="89407" y="333806"/>
                </a:lnTo>
                <a:cubicBezTo>
                  <a:pt x="10361" y="334411"/>
                  <a:pt x="1505" y="344664"/>
                  <a:pt x="0" y="345756"/>
                </a:cubicBezTo>
                <a:lnTo>
                  <a:pt x="0" y="315680"/>
                </a:lnTo>
                <a:cubicBezTo>
                  <a:pt x="1505" y="314588"/>
                  <a:pt x="10361" y="304335"/>
                  <a:pt x="89407" y="303730"/>
                </a:cubicBezTo>
                <a:lnTo>
                  <a:pt x="151992" y="303730"/>
                </a:lnTo>
                <a:cubicBezTo>
                  <a:pt x="229057" y="303730"/>
                  <a:pt x="240758" y="283604"/>
                  <a:pt x="241400" y="281835"/>
                </a:cubicBezTo>
                <a:close/>
                <a:moveTo>
                  <a:pt x="241400" y="231708"/>
                </a:moveTo>
                <a:lnTo>
                  <a:pt x="241400" y="261785"/>
                </a:lnTo>
                <a:cubicBezTo>
                  <a:pt x="240758" y="263554"/>
                  <a:pt x="229057" y="283679"/>
                  <a:pt x="151992" y="283679"/>
                </a:cubicBezTo>
                <a:lnTo>
                  <a:pt x="89407" y="283679"/>
                </a:lnTo>
                <a:cubicBezTo>
                  <a:pt x="10361" y="284284"/>
                  <a:pt x="1505" y="294539"/>
                  <a:pt x="0" y="295631"/>
                </a:cubicBezTo>
                <a:lnTo>
                  <a:pt x="0" y="265553"/>
                </a:lnTo>
                <a:cubicBezTo>
                  <a:pt x="1505" y="264461"/>
                  <a:pt x="10361" y="254208"/>
                  <a:pt x="89407" y="253603"/>
                </a:cubicBezTo>
                <a:lnTo>
                  <a:pt x="151992" y="253603"/>
                </a:lnTo>
                <a:cubicBezTo>
                  <a:pt x="229057" y="253603"/>
                  <a:pt x="240758" y="233478"/>
                  <a:pt x="241400" y="231708"/>
                </a:cubicBezTo>
                <a:close/>
                <a:moveTo>
                  <a:pt x="208972" y="129529"/>
                </a:moveTo>
                <a:lnTo>
                  <a:pt x="241399" y="129529"/>
                </a:lnTo>
                <a:lnTo>
                  <a:pt x="241399" y="211987"/>
                </a:lnTo>
                <a:cubicBezTo>
                  <a:pt x="240971" y="213169"/>
                  <a:pt x="235558" y="222563"/>
                  <a:pt x="208972" y="228655"/>
                </a:cubicBezTo>
                <a:close/>
                <a:moveTo>
                  <a:pt x="139314" y="129529"/>
                </a:moveTo>
                <a:lnTo>
                  <a:pt x="171742" y="129529"/>
                </a:lnTo>
                <a:lnTo>
                  <a:pt x="171742" y="234032"/>
                </a:lnTo>
                <a:lnTo>
                  <a:pt x="139314" y="234032"/>
                </a:lnTo>
                <a:lnTo>
                  <a:pt x="139314" y="184360"/>
                </a:lnTo>
                <a:close/>
                <a:moveTo>
                  <a:pt x="69657" y="129529"/>
                </a:moveTo>
                <a:lnTo>
                  <a:pt x="102085" y="129529"/>
                </a:lnTo>
                <a:lnTo>
                  <a:pt x="102085" y="234032"/>
                </a:lnTo>
                <a:lnTo>
                  <a:pt x="69657" y="234032"/>
                </a:lnTo>
                <a:lnTo>
                  <a:pt x="69657" y="184360"/>
                </a:lnTo>
                <a:close/>
                <a:moveTo>
                  <a:pt x="0" y="129529"/>
                </a:moveTo>
                <a:lnTo>
                  <a:pt x="32428" y="129529"/>
                </a:lnTo>
                <a:lnTo>
                  <a:pt x="32428" y="234032"/>
                </a:lnTo>
                <a:lnTo>
                  <a:pt x="0" y="234032"/>
                </a:lnTo>
                <a:lnTo>
                  <a:pt x="0" y="184360"/>
                </a:lnTo>
                <a:close/>
                <a:moveTo>
                  <a:pt x="0" y="80523"/>
                </a:moveTo>
                <a:lnTo>
                  <a:pt x="241400" y="80523"/>
                </a:lnTo>
                <a:lnTo>
                  <a:pt x="241400" y="109957"/>
                </a:lnTo>
                <a:lnTo>
                  <a:pt x="120700" y="109957"/>
                </a:lnTo>
                <a:lnTo>
                  <a:pt x="0" y="109957"/>
                </a:lnTo>
                <a:close/>
                <a:moveTo>
                  <a:pt x="120700" y="0"/>
                </a:moveTo>
                <a:lnTo>
                  <a:pt x="241400" y="40101"/>
                </a:lnTo>
                <a:lnTo>
                  <a:pt x="241400" y="70498"/>
                </a:lnTo>
                <a:lnTo>
                  <a:pt x="120700" y="30397"/>
                </a:lnTo>
                <a:lnTo>
                  <a:pt x="0" y="70498"/>
                </a:lnTo>
                <a:lnTo>
                  <a:pt x="0" y="40101"/>
                </a:lnTo>
                <a:close/>
              </a:path>
            </a:pathLst>
          </a:custGeom>
          <a:solidFill>
            <a:srgbClr val="009CA6"/>
          </a:solidFill>
          <a:ln w="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63CF-3DE9-BA47-AD6C-3CA9A50B6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The MGB Alzheimer Therapeutics Program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1933-575E-314E-A8C0-02AE38811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Ushering in a new era of disease-modifying therapies for Alzheimer disease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301BD-529D-C343-84D0-3959DCD26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F4FD5-6872-FC47-BC1C-159D286BF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BWH, MGH Departments of Neurology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EC12D17-2F26-484B-B02F-2CEF9D0B95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EC12D17-2F26-484B-B02F-2CEF9D0B95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A35F97-E1C2-E84F-947A-50A52ED491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51B51-75C4-B849-A9D6-00722C2F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92808"/>
            <a:ext cx="9903898" cy="2852737"/>
          </a:xfrm>
        </p:spPr>
        <p:txBody>
          <a:bodyPr/>
          <a:lstStyle/>
          <a:p>
            <a:r>
              <a:rPr lang="en-US" dirty="0"/>
              <a:t>Alzheimer Therapeutic Program</a:t>
            </a:r>
          </a:p>
        </p:txBody>
      </p:sp>
    </p:spTree>
    <p:extLst>
      <p:ext uri="{BB962C8B-B14F-4D97-AF65-F5344CB8AC3E}">
        <p14:creationId xmlns:p14="http://schemas.microsoft.com/office/powerpoint/2010/main" val="318395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2F4AD9C-9F04-40A5-B919-0B231E1CD84E}"/>
              </a:ext>
            </a:extLst>
          </p:cNvPr>
          <p:cNvSpPr/>
          <p:nvPr/>
        </p:nvSpPr>
        <p:spPr>
          <a:xfrm>
            <a:off x="3475909" y="3463585"/>
            <a:ext cx="8437417" cy="59436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accent3"/>
                </a:solidFill>
                <a:cs typeface="Arial"/>
              </a:rPr>
              <a:t>~400 currently treated MGB patients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would meet criteria for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lecanemab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treatment, </a:t>
            </a:r>
            <a:r>
              <a:rPr lang="en-US" sz="1200" b="1" dirty="0">
                <a:solidFill>
                  <a:schemeClr val="accent3"/>
                </a:solidFill>
                <a:cs typeface="Arial"/>
              </a:rPr>
              <a:t>plus ~600 new patients 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with early AD evaluated annually. The process for determining drug eligibility includes a focused history and physical exam, standardized cognitive screening assessments, brain MRI, Alzheimer-specific biomarker testing (e.g., CSF testing or amyloid-PET), and APOE genetic testing. 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B3659-7076-46D3-8289-4A189D8F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30361"/>
            <a:ext cx="10902950" cy="956516"/>
          </a:xfrm>
        </p:spPr>
        <p:txBody>
          <a:bodyPr>
            <a:normAutofit/>
          </a:bodyPr>
          <a:lstStyle/>
          <a:p>
            <a:r>
              <a:rPr lang="en-US" sz="3600"/>
              <a:t>Alzheimer Therapeutics Program (ATP) Overview</a:t>
            </a:r>
            <a:endParaRPr lang="en-US" sz="3600" b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D27ECD6B-2BC2-41BE-91CD-9D1AECF636DE}"/>
              </a:ext>
            </a:extLst>
          </p:cNvPr>
          <p:cNvSpPr/>
          <p:nvPr/>
        </p:nvSpPr>
        <p:spPr>
          <a:xfrm>
            <a:off x="652019" y="4166737"/>
            <a:ext cx="2743199" cy="59436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cs typeface="Arial"/>
              </a:rPr>
              <a:t>Safety Monitoring and Triage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217FE-7E40-4E98-BD4A-7C92B1E391C6}"/>
              </a:ext>
            </a:extLst>
          </p:cNvPr>
          <p:cNvSpPr txBox="1"/>
          <p:nvPr/>
        </p:nvSpPr>
        <p:spPr>
          <a:xfrm>
            <a:off x="562692" y="3024663"/>
            <a:ext cx="175400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Objectives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CFDE2B48-D379-4F88-A1AC-BE4654402289}"/>
              </a:ext>
            </a:extLst>
          </p:cNvPr>
          <p:cNvSpPr/>
          <p:nvPr/>
        </p:nvSpPr>
        <p:spPr>
          <a:xfrm>
            <a:off x="647701" y="3463585"/>
            <a:ext cx="2743199" cy="59436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cs typeface="Arial"/>
              </a:rPr>
              <a:t>Screening and Eligibility Determination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D62061-DA3B-43E3-AECA-4872360063C4}"/>
              </a:ext>
            </a:extLst>
          </p:cNvPr>
          <p:cNvSpPr/>
          <p:nvPr/>
        </p:nvSpPr>
        <p:spPr>
          <a:xfrm>
            <a:off x="3708050" y="3380863"/>
            <a:ext cx="7819399" cy="8443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120650" marR="0" lvl="0" indent="-120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E3C9862-B710-401C-94A3-5DF842777158}"/>
              </a:ext>
            </a:extLst>
          </p:cNvPr>
          <p:cNvSpPr/>
          <p:nvPr/>
        </p:nvSpPr>
        <p:spPr>
          <a:xfrm>
            <a:off x="647701" y="5573041"/>
            <a:ext cx="2743199" cy="59436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cs typeface="Arial"/>
              </a:rPr>
              <a:t>Collect Clinical Data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2AFCB78-1A59-393C-8E6D-CB14473209C6}"/>
              </a:ext>
            </a:extLst>
          </p:cNvPr>
          <p:cNvSpPr/>
          <p:nvPr/>
        </p:nvSpPr>
        <p:spPr>
          <a:xfrm>
            <a:off x="647701" y="4869889"/>
            <a:ext cx="2743199" cy="59436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cs typeface="Arial"/>
              </a:rPr>
              <a:t>Coordinate the Work of Interdisciplinary Provider Teams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21DCB-5874-FE78-0DAC-A7A5BF224998}"/>
              </a:ext>
            </a:extLst>
          </p:cNvPr>
          <p:cNvSpPr/>
          <p:nvPr/>
        </p:nvSpPr>
        <p:spPr>
          <a:xfrm>
            <a:off x="3475908" y="4166737"/>
            <a:ext cx="8437417" cy="59436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3"/>
                </a:solidFill>
                <a:latin typeface="Calibri"/>
              </a:rPr>
              <a:t>A critical function of the ATP clinic is drug safety monitoring with neuroimaging and clinical assessments.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 Patients will be triaged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and offered urgent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emergent visits to address any possible side effects.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69A79-E544-9617-003E-2EFAA1986FE1}"/>
              </a:ext>
            </a:extLst>
          </p:cNvPr>
          <p:cNvSpPr/>
          <p:nvPr/>
        </p:nvSpPr>
        <p:spPr>
          <a:xfrm>
            <a:off x="3475993" y="4869889"/>
            <a:ext cx="8437332" cy="59436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  <a:cs typeface="Arial"/>
              </a:rPr>
              <a:t>The ATP will be a </a:t>
            </a:r>
            <a:r>
              <a:rPr lang="en-US" sz="1200" b="1">
                <a:solidFill>
                  <a:schemeClr val="accent3"/>
                </a:solidFill>
                <a:cs typeface="Arial"/>
              </a:rPr>
              <a:t>collaboration</a:t>
            </a:r>
            <a:r>
              <a:rPr lang="en-US" sz="1200">
                <a:solidFill>
                  <a:schemeClr val="tx1"/>
                </a:solidFill>
                <a:cs typeface="Arial"/>
              </a:rPr>
              <a:t> led by the Departments of Neurology at Massachusetts General Hospital (MGH) and Brigham and Women’s Hospital (BWH), with appropriate partnerships with Geriatric Psychiatry, Pharmacy, Radiology, Nursing (Infusion), and the Mind &amp; Memory Care Program at MGB institutions; and many allied clinicians across MGB.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6678EE-F9B5-1321-761C-7532C0F543D6}"/>
              </a:ext>
            </a:extLst>
          </p:cNvPr>
          <p:cNvSpPr/>
          <p:nvPr/>
        </p:nvSpPr>
        <p:spPr>
          <a:xfrm>
            <a:off x="3475909" y="5573041"/>
            <a:ext cx="8437332" cy="59436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support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improvement efforts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research,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data will be collected, monitored and tracked for the ATP clinic.</a:t>
            </a:r>
            <a:r>
              <a:rPr lang="en-US" sz="1200">
                <a:solidFill>
                  <a:schemeClr val="tx1"/>
                </a:solidFill>
                <a:latin typeface="Calibri"/>
              </a:rPr>
              <a:t> The ATP clinic will also contribute to a national registry to better understand the biological and clinical impact of anti-Alzheimer drugs.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future AD drugs come to market in the short term, this will be critical to the </a:t>
            </a:r>
            <a:r>
              <a:rPr lang="en-US" sz="1200">
                <a:solidFill>
                  <a:schemeClr val="tx1"/>
                </a:solidFill>
                <a:latin typeface="Calibri"/>
              </a:rPr>
              <a:t>successful depl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oyment of these drugs as well.</a:t>
            </a:r>
            <a:r>
              <a:rPr lang="en-US" sz="1200">
                <a:solidFill>
                  <a:schemeClr val="tx1"/>
                </a:solidFill>
                <a:latin typeface="Calibri"/>
              </a:rPr>
              <a:t>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78385-EDB2-EF7E-F1C2-ABED2740443C}"/>
              </a:ext>
            </a:extLst>
          </p:cNvPr>
          <p:cNvSpPr txBox="1"/>
          <p:nvPr/>
        </p:nvSpPr>
        <p:spPr>
          <a:xfrm>
            <a:off x="733778" y="824084"/>
            <a:ext cx="107936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Shared provider model akin to anticoagulation management service (similar to a “Coumadin clinic”)</a:t>
            </a:r>
          </a:p>
          <a:p>
            <a:pPr marL="804863" lvl="1" indent="-342900"/>
            <a:r>
              <a:rPr lang="en-US" sz="1600" b="1" dirty="0"/>
              <a:t>Responsible for administration and safety monitoring of </a:t>
            </a:r>
            <a:r>
              <a:rPr lang="en-US" sz="1600" b="1" dirty="0" err="1"/>
              <a:t>lecanemab</a:t>
            </a:r>
            <a:endParaRPr lang="en-US" sz="1600" b="1" dirty="0"/>
          </a:p>
          <a:p>
            <a:pPr marL="804863" lvl="1" indent="-342900"/>
            <a:r>
              <a:rPr lang="en-US" sz="1600" b="1" dirty="0"/>
              <a:t>Not responsible for other aspects of dementia care </a:t>
            </a:r>
            <a:r>
              <a:rPr lang="en-US" sz="1600" dirty="0"/>
              <a:t>(other memory medications, psychiatric care, community services, etc.)</a:t>
            </a:r>
          </a:p>
          <a:p>
            <a:pPr marL="1031875" lvl="2" indent="-342900"/>
            <a:r>
              <a:rPr lang="en-US" sz="1600" dirty="0"/>
              <a:t>--Referring provider remains main resource for patient and family; ATP always available for </a:t>
            </a:r>
            <a:r>
              <a:rPr lang="en-US" sz="1600" dirty="0" err="1"/>
              <a:t>lecanemab</a:t>
            </a:r>
            <a:r>
              <a:rPr lang="en-US" sz="1600" dirty="0"/>
              <a:t>-specific concerns</a:t>
            </a:r>
          </a:p>
          <a:p>
            <a:pPr marL="1031875" lvl="2" indent="-342900"/>
            <a:r>
              <a:rPr lang="en-US" sz="1600" dirty="0"/>
              <a:t>--Typical cognitive and behavioral neurology referrals remain available for comprehensive cognitive </a:t>
            </a:r>
            <a:r>
              <a:rPr lang="en-US" dirty="0"/>
              <a:t>evaluations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ATP has harmonized procedures across MGB, but BWH and MGH have separate referrals and physician pools (for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0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C174-4D71-CBF8-40E8-3F3D4E20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Service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F31D-797C-448E-FB75-FBD4E659E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On/Off call model - 1 week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On-call provider takes care of much of the ATP activities:</a:t>
            </a:r>
          </a:p>
          <a:p>
            <a:pPr marL="804863" lvl="1" indent="-342900"/>
            <a:r>
              <a:rPr lang="en-US" dirty="0"/>
              <a:t>Sees patients in clinic (starting out with 4-hour session per week)</a:t>
            </a:r>
          </a:p>
          <a:p>
            <a:pPr marL="804863" lvl="1" indent="-342900"/>
            <a:r>
              <a:rPr lang="en-US" dirty="0"/>
              <a:t>Triages incoming referrals</a:t>
            </a:r>
          </a:p>
          <a:p>
            <a:pPr marL="804863" lvl="1" indent="-342900"/>
            <a:r>
              <a:rPr lang="en-US" dirty="0"/>
              <a:t>Orders pending eligibility studies (CSF, APOE,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804863" lvl="1" indent="-342900"/>
            <a:r>
              <a:rPr lang="en-US" dirty="0"/>
              <a:t>Reviews MRIs for ARIA</a:t>
            </a:r>
          </a:p>
          <a:p>
            <a:pPr marL="804863" lvl="1" indent="-342900"/>
            <a:r>
              <a:rPr lang="en-US" dirty="0"/>
              <a:t>Reviews and addresses patient messages/calls/emails</a:t>
            </a:r>
          </a:p>
          <a:p>
            <a:pPr marL="804863" lvl="1" indent="-342900"/>
            <a:r>
              <a:rPr lang="en-US" dirty="0"/>
              <a:t>Makes decisions if/when to pause therapy plans based on MRI/symptoms</a:t>
            </a:r>
          </a:p>
          <a:p>
            <a:pPr marL="804863" lvl="1" indent="-342900"/>
            <a:r>
              <a:rPr lang="en-US" dirty="0"/>
              <a:t>24-7 pager coverage for emergencies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Passes off active issues to incoming on-call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Supported by a growing administrative team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B20FB-9D3C-3319-90A8-4A5F7AEB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ATP referral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59" y="1417320"/>
            <a:ext cx="10902950" cy="4023360"/>
          </a:xfrm>
        </p:spPr>
        <p:txBody>
          <a:bodyPr/>
          <a:lstStyle/>
          <a:p>
            <a:r>
              <a:rPr lang="en-US" dirty="0"/>
              <a:t>1. Patient has </a:t>
            </a:r>
            <a:r>
              <a:rPr lang="en-US" b="1" dirty="0"/>
              <a:t>mild cognitive impairment </a:t>
            </a:r>
            <a:r>
              <a:rPr lang="en-US" dirty="0"/>
              <a:t>or </a:t>
            </a:r>
            <a:r>
              <a:rPr lang="en-US" b="1" dirty="0"/>
              <a:t>mild dementia</a:t>
            </a:r>
          </a:p>
          <a:p>
            <a:pPr marL="804863" lvl="1" indent="-342900"/>
            <a:r>
              <a:rPr lang="en-US" i="1" dirty="0"/>
              <a:t>i.e., </a:t>
            </a:r>
            <a:r>
              <a:rPr lang="en-US" dirty="0"/>
              <a:t>cognitive impairment does </a:t>
            </a:r>
            <a:r>
              <a:rPr lang="en-US" u="sng" dirty="0"/>
              <a:t>not</a:t>
            </a:r>
            <a:r>
              <a:rPr lang="en-US" dirty="0"/>
              <a:t> affect basic activities of daily living (bathing, dressing, eating, toileting, etc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)</a:t>
            </a:r>
          </a:p>
          <a:p>
            <a:pPr marL="342900" indent="-342900"/>
            <a:r>
              <a:rPr lang="en-US" dirty="0"/>
              <a:t>2. Brief cognitive screening test within the past 6 months</a:t>
            </a:r>
          </a:p>
          <a:p>
            <a:pPr marL="804863" lvl="1" indent="-342900"/>
            <a:r>
              <a:rPr lang="en-US" dirty="0"/>
              <a:t>Mini-mental State Exam (MMSE), Montreal Cognitive Assessment (MoCA), or St. Louis University Mental Assessment (SLUMS)</a:t>
            </a:r>
          </a:p>
          <a:p>
            <a:pPr marL="804863" lvl="1" indent="-342900"/>
            <a:r>
              <a:rPr lang="en-US" dirty="0"/>
              <a:t>Mini-cog </a:t>
            </a:r>
            <a:r>
              <a:rPr lang="en-US" b="1" dirty="0"/>
              <a:t>not sufficient</a:t>
            </a:r>
          </a:p>
          <a:p>
            <a:pPr marL="342900" indent="-342900"/>
            <a:r>
              <a:rPr lang="en-US" dirty="0"/>
              <a:t>3. Brain MRI within the past year</a:t>
            </a:r>
          </a:p>
          <a:p>
            <a:pPr marL="342900" indent="-342900"/>
            <a:r>
              <a:rPr lang="en-US" dirty="0"/>
              <a:t>4. Blood tests within the past 6 months: CBC, CMP, PT-INR, PTT, TSH, Vitamin B12</a:t>
            </a:r>
          </a:p>
          <a:p>
            <a:pPr marL="342900" indent="-342900"/>
            <a:r>
              <a:rPr lang="en-US" dirty="0"/>
              <a:t>5. For now, full-strength anticoagulation is a strict contraindication for </a:t>
            </a:r>
            <a:r>
              <a:rPr lang="en-US" dirty="0" err="1"/>
              <a:t>lecanemab</a:t>
            </a:r>
            <a:endParaRPr lang="en-US" dirty="0"/>
          </a:p>
          <a:p>
            <a:pPr marL="342900" indent="-342900"/>
            <a:r>
              <a:rPr lang="en-US" dirty="0"/>
              <a:t>6. A continued follow-up plan with the referring provider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	</a:t>
            </a:r>
            <a:r>
              <a:rPr lang="en-US" i="1" dirty="0"/>
              <a:t>Alzheimer disease biomarkers (lumbar puncture or amyloid PET) and </a:t>
            </a:r>
            <a:r>
              <a:rPr lang="en-US" i="1" dirty="0" err="1"/>
              <a:t>ApoE</a:t>
            </a:r>
            <a:r>
              <a:rPr lang="en-US" i="1" dirty="0"/>
              <a:t> genotyping will be handled by the ATP, but can be done in advance if referring provider is comfortable</a:t>
            </a:r>
          </a:p>
          <a:p>
            <a:pPr marL="342900" indent="-342900"/>
            <a:endParaRPr lang="en-US" i="1" dirty="0"/>
          </a:p>
          <a:p>
            <a:pPr marL="342900" indent="-342900"/>
            <a:r>
              <a:rPr lang="en-US" b="1" i="1" dirty="0"/>
              <a:t>	When in doubt, please ask: mgbatp@mgb.org</a:t>
            </a: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D70B6-B850-2D43-86FC-7A787676A9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BWH, MGH Departments of Neurology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5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7921E-77E8-E89D-537E-45CE5A1C7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87C68-0FFA-3F1C-DA0F-B2D35CD91D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31F1D7C-9286-1E84-85B5-6158AB2B59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9333" y="791431"/>
            <a:ext cx="1191457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ATP clinicians will review available referral information to determine if the patient may meet eligibility criteria, and what workup remains within the ATP: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diagnosis of AD-spectrum syndrome at severity of MCI or mild dementia</a:t>
            </a:r>
            <a:endParaRPr lang="en-US" altLang="en-US" sz="18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MoCA 15 or greater, MMSE 22 or greater, SLUMS 16 or greater within 6 months of referral (exceptions may be considered)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have clinical diagnosis of </a:t>
            </a:r>
            <a:r>
              <a:rPr lang="en-US" alt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Lewy body dementia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frontotemporal dementia-spectrum syndrome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not on full-strength anticoagulation or immunosuppression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have other poorly controlled chronic medical, neurological, or psychiatric conditions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 to comply with infusion visits every 2 weeks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CMP, B12, TSH, CBC, PT, PTT within 6 months of referral without abnormalities requiring further investigation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MRI brain within 12 months of referral without exclusionary findings (&gt;4 microbleeds, severe small vessel disease, large vessel infarcts)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Elevated p-tau181/Abeta42 (Mayo Clinic labs), Abeta42/p-tau - 0.0105(t-tau) &lt; 3.694 (Athena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ADMark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or amyloid PET suggesting elevated brain amyloid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genotyping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Challenging cases will be reviewed by the ATP’s Plaque and Tangle Board (similar to an oncology tumor board)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1854C-0DCE-0A30-21F2-BB25A195EBAF}"/>
              </a:ext>
            </a:extLst>
          </p:cNvPr>
          <p:cNvSpPr txBox="1">
            <a:spLocks/>
          </p:cNvSpPr>
          <p:nvPr/>
        </p:nvSpPr>
        <p:spPr>
          <a:xfrm>
            <a:off x="639759" y="266193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ATP </a:t>
            </a:r>
            <a:r>
              <a:rPr lang="en-US" dirty="0" err="1"/>
              <a:t>lecanemab</a:t>
            </a:r>
            <a:r>
              <a:rPr lang="en-US" dirty="0"/>
              <a:t> eligibility checklist</a:t>
            </a:r>
          </a:p>
        </p:txBody>
      </p:sp>
    </p:spTree>
    <p:extLst>
      <p:ext uri="{BB962C8B-B14F-4D97-AF65-F5344CB8AC3E}">
        <p14:creationId xmlns:p14="http://schemas.microsoft.com/office/powerpoint/2010/main" val="290211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refer in Epic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D70B6-B850-2D43-86FC-7A787676A9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BWH, MGH Departments of Neurology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00AA6-D398-CDDD-45C6-B73C39E5CF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84" y="1002133"/>
            <a:ext cx="5753100" cy="554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16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referral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ATP will screen chart and then contact patient</a:t>
            </a:r>
          </a:p>
          <a:p>
            <a:pPr marL="804863" lvl="1" indent="-342900"/>
            <a:r>
              <a:rPr lang="en-US" dirty="0"/>
              <a:t>May contact referring provider instead if more workup is required before referral or if there is a contraindication from chart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 to three ATP visits before starting </a:t>
            </a:r>
            <a:r>
              <a:rPr lang="en-US" dirty="0" err="1"/>
              <a:t>lecanemab</a:t>
            </a:r>
            <a:r>
              <a:rPr lang="en-US" dirty="0"/>
              <a:t>:</a:t>
            </a:r>
          </a:p>
          <a:p>
            <a:pPr marL="919163" lvl="1" indent="-457200">
              <a:buFont typeface="+mj-lt"/>
              <a:buAutoNum type="arabicPeriod"/>
            </a:pPr>
            <a:r>
              <a:rPr lang="en-US" dirty="0"/>
              <a:t>Intake and eligibility</a:t>
            </a:r>
          </a:p>
          <a:p>
            <a:pPr marL="1031875" lvl="2" indent="-342900"/>
            <a:r>
              <a:rPr lang="en-US" dirty="0"/>
              <a:t>Obtaining Alzheimer disease biomarkers (spinal fluid)</a:t>
            </a:r>
          </a:p>
          <a:p>
            <a:pPr marL="919163" lvl="1" indent="-457200">
              <a:buFont typeface="+mj-lt"/>
              <a:buAutoNum type="arabicPeriod"/>
            </a:pPr>
            <a:r>
              <a:rPr lang="en-US" dirty="0"/>
              <a:t>Discussion of biomarker results, counseling and ordering genetic testing (</a:t>
            </a:r>
            <a:r>
              <a:rPr lang="en-US" dirty="0" err="1"/>
              <a:t>ApoE</a:t>
            </a:r>
            <a:r>
              <a:rPr lang="en-US" dirty="0"/>
              <a:t>)</a:t>
            </a:r>
          </a:p>
          <a:p>
            <a:pPr marL="919163" lvl="1" indent="-457200">
              <a:buFont typeface="+mj-lt"/>
              <a:buAutoNum type="arabicPeriod"/>
            </a:pPr>
            <a:r>
              <a:rPr lang="en-US" dirty="0"/>
              <a:t>Review of </a:t>
            </a:r>
            <a:r>
              <a:rPr lang="en-US" dirty="0" err="1"/>
              <a:t>ApoE</a:t>
            </a:r>
            <a:r>
              <a:rPr lang="en-US" dirty="0"/>
              <a:t>; prescribing </a:t>
            </a:r>
            <a:r>
              <a:rPr lang="en-US" dirty="0" err="1"/>
              <a:t>lecanemab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Lecanemab</a:t>
            </a:r>
            <a:r>
              <a:rPr lang="en-US" dirty="0"/>
              <a:t> infusions at MGB sites every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Three additional safety monitoring MRIs within the first six months (plus more PRN)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D70B6-B850-2D43-86FC-7A787676A9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BWH, MGH Departments of Neurology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3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8105-CCD2-9477-266C-C57A9039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Department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61D4-0A89-E188-A1D6-F9E8C2A8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59" y="1503093"/>
            <a:ext cx="10902950" cy="4023360"/>
          </a:xfrm>
        </p:spPr>
        <p:txBody>
          <a:bodyPr/>
          <a:lstStyle/>
          <a:p>
            <a:r>
              <a:rPr lang="en-US" dirty="0"/>
              <a:t>Acute stroke: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Thrombolysis (tPA, Tenecteplase) </a:t>
            </a:r>
            <a:r>
              <a:rPr lang="en-US" b="1" dirty="0"/>
              <a:t>strictly contraindicated </a:t>
            </a:r>
            <a:r>
              <a:rPr lang="en-US" dirty="0"/>
              <a:t>within 3 months of </a:t>
            </a:r>
            <a:r>
              <a:rPr lang="en-US" dirty="0" err="1"/>
              <a:t>lecanemab</a:t>
            </a:r>
            <a:r>
              <a:rPr lang="en-US" dirty="0"/>
              <a:t> therapy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contraindications to thrombectomy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contraindications to antiplatelet therapy</a:t>
            </a:r>
          </a:p>
          <a:p>
            <a:pPr marL="804863" lvl="1" indent="-342900"/>
            <a:r>
              <a:rPr lang="en-US" dirty="0"/>
              <a:t>Please discuss initiation of anticoagulation in patients on </a:t>
            </a:r>
            <a:r>
              <a:rPr lang="en-US" dirty="0" err="1"/>
              <a:t>lecanemab</a:t>
            </a:r>
            <a:r>
              <a:rPr lang="en-US" dirty="0"/>
              <a:t> with ATP</a:t>
            </a:r>
          </a:p>
          <a:p>
            <a:pPr marL="804863" lvl="1" indent="-342900"/>
            <a:endParaRPr lang="en-US" dirty="0"/>
          </a:p>
          <a:p>
            <a:pPr marL="342900" indent="-342900"/>
            <a:r>
              <a:rPr lang="en-US" dirty="0"/>
              <a:t>Suspected</a:t>
            </a:r>
            <a:r>
              <a:rPr lang="en-US" u="sng" dirty="0"/>
              <a:t> severe </a:t>
            </a:r>
            <a:r>
              <a:rPr lang="en-US" dirty="0"/>
              <a:t>ARIA: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MRI T2 FLAIR hyperintensity &gt;10 cm associated with </a:t>
            </a:r>
            <a:r>
              <a:rPr lang="en-US" dirty="0" err="1"/>
              <a:t>gyral</a:t>
            </a:r>
            <a:r>
              <a:rPr lang="en-US" dirty="0"/>
              <a:t> swelling, sulcal effacement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of intracerebral hemorrhage, seizure, coma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Treat with IV methylprednisolone 1 g daily for 5 days followed by oral taper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ICU admission, continuous EEG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Protocol in </a:t>
            </a:r>
            <a:r>
              <a:rPr lang="en-US" dirty="0" err="1"/>
              <a:t>Ellucid</a:t>
            </a: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1BE6-77C1-747B-61EE-76AF1BC3E5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98804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3524-9161-2569-B417-B892C6AF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…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3362-BAD6-0431-95F6-993E6617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Pitfalls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 demand outstrip our capacity? </a:t>
            </a:r>
          </a:p>
          <a:p>
            <a:pPr marL="804863" lvl="1" indent="-342900"/>
            <a:r>
              <a:rPr lang="en-US" dirty="0"/>
              <a:t>Neurologists/PCP may be uncomfortable prescribing, also neuroradiologists for ARIA</a:t>
            </a:r>
          </a:p>
          <a:p>
            <a:pPr marL="804863" lvl="1" indent="-342900"/>
            <a:r>
              <a:rPr lang="en-US" dirty="0"/>
              <a:t>Eligibility screening is resource intensive (CSF, cog assessments, genetic counseling)</a:t>
            </a:r>
          </a:p>
          <a:p>
            <a:pPr marL="804863" lvl="1" indent="-342900"/>
            <a:r>
              <a:rPr lang="en-US" dirty="0"/>
              <a:t>Safety monitoring is resource intensive (e.g., multiple MRIs, urgent visit availability)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to patients who have cognitive decline but are not eligible?</a:t>
            </a:r>
          </a:p>
          <a:p>
            <a:pPr marL="804863" lvl="1" indent="-342900"/>
            <a:r>
              <a:rPr lang="en-US" dirty="0"/>
              <a:t>Increasing demand on our longitudinal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Protocols to ensure safety in preventing ARIA/side effects</a:t>
            </a:r>
          </a:p>
          <a:p>
            <a:pPr marL="804863" lvl="1" indent="-342900"/>
            <a:r>
              <a:rPr lang="en-US" dirty="0"/>
              <a:t>Treatment plans, 24-7 pager, open lines of communication</a:t>
            </a:r>
          </a:p>
          <a:p>
            <a:r>
              <a:rPr lang="en-US" b="1" dirty="0"/>
              <a:t>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we break free from siloed care and coordinate better?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Subcutaneous formulations, combination therapy, prevention (AHEAD)?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Opportunities for research engagement; national registry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533AA-10CB-5195-1C6B-F67EBF5C7D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E97B1-36FB-3814-80DE-6565821A22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91874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80A5-7520-268F-2274-18386C0C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Gratitude and 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072B-6F3B-F4D2-2734-369597CD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progresses in the clinical science of AD come from the collective efforts of many individuals</a:t>
            </a:r>
          </a:p>
          <a:p>
            <a:pPr lvl="1"/>
            <a:r>
              <a:rPr lang="en-US" dirty="0"/>
              <a:t>Researchers, clinicians</a:t>
            </a:r>
          </a:p>
          <a:p>
            <a:pPr lvl="1"/>
            <a:r>
              <a:rPr lang="en-US" dirty="0"/>
              <a:t>Public investment, private enterprise, philanthropy</a:t>
            </a:r>
          </a:p>
          <a:p>
            <a:pPr lvl="1"/>
            <a:r>
              <a:rPr lang="en-US" dirty="0"/>
              <a:t>Patients, research participants, and their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start, but there is much, much more work to do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26260-F832-BA0A-29A9-66A767DC35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B8F33-FFA9-C8DB-FC75-5C9B4D2DE2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65821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A0EE-C6E5-EBCC-E973-814F3F7D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effort over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499A7-FBF7-7904-EB26-E33F5B790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plans presented reflect the tireless efforts of dozens of individuals over many years</a:t>
            </a:r>
          </a:p>
          <a:p>
            <a:pPr marL="804863" lvl="1" indent="-342900"/>
            <a:r>
              <a:rPr lang="en-US" dirty="0"/>
              <a:t>Aducanumab working group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lecanemab</a:t>
            </a:r>
            <a:r>
              <a:rPr lang="en-US" dirty="0"/>
              <a:t> working group </a:t>
            </a:r>
            <a:r>
              <a:rPr lang="en-US" dirty="0">
                <a:sym typeface="Wingdings" pitchFamily="2" charset="2"/>
              </a:rPr>
              <a:t> ATP</a:t>
            </a:r>
            <a:endParaRPr lang="en-US" dirty="0"/>
          </a:p>
          <a:p>
            <a:pPr marL="804863" lvl="1" indent="-342900"/>
            <a:r>
              <a:rPr lang="en-US" dirty="0"/>
              <a:t>Weekly meetings for months; committees, logistical teams, multiple institutions, depts</a:t>
            </a:r>
          </a:p>
          <a:p>
            <a:pPr marL="804863" lvl="1" indent="-342900"/>
            <a:r>
              <a:rPr lang="en-US" dirty="0"/>
              <a:t>Clinicians, clinical scientists, pharmacists, radiologists, nursing, administrators, staff,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underlying scientific neurobiological models were pioneered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clinical science has been advanced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Disease-modifying therapies, especially those targeting amyloid, has grown from a vision to a plan to now a reality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joyful moment – there is now an option for slowing down the progression of Alzheimer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moment of intense focus; ensuring success requires careful systems to ensure a safe, efficacious, and equitable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A52BB-512D-BFD0-7B08-C8663AF35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187CF-1AFD-F760-8844-AE92D9915D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228213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3341-C6FF-C99D-73B8-012C6EE4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F24FA-E53D-472C-9DEF-3BB20860B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Pagers:</a:t>
            </a:r>
          </a:p>
          <a:p>
            <a:r>
              <a:rPr lang="en-US" dirty="0"/>
              <a:t>	BWH: 31439</a:t>
            </a:r>
          </a:p>
          <a:p>
            <a:r>
              <a:rPr lang="en-US" dirty="0"/>
              <a:t>	MGH: 25997</a:t>
            </a:r>
          </a:p>
          <a:p>
            <a:endParaRPr lang="en-US" dirty="0"/>
          </a:p>
          <a:p>
            <a:r>
              <a:rPr lang="en-US" dirty="0"/>
              <a:t>Email: mgbatp@mgb.org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A3DE3-3EC0-3E5C-8213-D11CA5C1C0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1683068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8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EC12D17-2F26-484B-B02F-2CEF9D0B95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EC12D17-2F26-484B-B02F-2CEF9D0B95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A35F97-E1C2-E84F-947A-50A52ED491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51B51-75C4-B849-A9D6-00722C2F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Lecanemab</a:t>
            </a:r>
            <a:r>
              <a:rPr lang="en-US" dirty="0"/>
              <a:t> (</a:t>
            </a:r>
            <a:r>
              <a:rPr lang="en-US" dirty="0" err="1"/>
              <a:t>Leqembi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55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3F4507-1A52-3B49-A47A-AEF11172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8E56-61CB-CB43-BCA5-E10B505A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4" y="1719072"/>
            <a:ext cx="10902950" cy="4023360"/>
          </a:xfrm>
        </p:spPr>
        <p:txBody>
          <a:bodyPr/>
          <a:lstStyle/>
          <a:p>
            <a:r>
              <a:rPr lang="en-US" b="1" dirty="0" err="1"/>
              <a:t>Lecanemab</a:t>
            </a:r>
            <a:r>
              <a:rPr lang="en-US" b="1" dirty="0"/>
              <a:t> (</a:t>
            </a:r>
            <a:r>
              <a:rPr lang="en-US" b="1" dirty="0" err="1"/>
              <a:t>Leqembi</a:t>
            </a:r>
            <a:r>
              <a:rPr lang="en-US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Dosing and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Clinical 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Side effects: 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Alzheimer Therapeutics Program (ATP)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care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Requirements before referring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refer in Epic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Emergency Department considerations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87A02-FA0B-3D41-9BA2-9C61AF2D38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BWH, MGH Departments of Neurology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7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Lecanemab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Monoclonal antibody given as IV infusion every two weeks to remove amyloid plaques</a:t>
            </a:r>
          </a:p>
          <a:p>
            <a:pPr marL="804863" lvl="1" indent="-342900"/>
            <a:r>
              <a:rPr lang="en-US" dirty="0"/>
              <a:t>Targets Ab oligomers and protofibrils, which are highly toxic</a:t>
            </a:r>
          </a:p>
          <a:p>
            <a:pPr marL="804863" lvl="1" indent="-342900"/>
            <a:r>
              <a:rPr lang="en-US" dirty="0"/>
              <a:t>Amyloid hypothesis – that amyloid toxicity is central to the pathophysiology of 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FDA approved for treating </a:t>
            </a:r>
            <a:r>
              <a:rPr lang="en-US" u="sng" dirty="0"/>
              <a:t>mild cognitive impairment or mild dementia due to Alzheimer disease</a:t>
            </a:r>
          </a:p>
          <a:p>
            <a:pPr marL="804863" lvl="1" indent="-342900"/>
            <a:r>
              <a:rPr lang="en-US" u="sng" dirty="0"/>
              <a:t>Mild cognitive impairment (MCI)</a:t>
            </a:r>
            <a:r>
              <a:rPr lang="en-US" dirty="0"/>
              <a:t>: abnormal cognitive testing results, but full independence in instrumental (e.g., household tasks; finances) and basic (e.g., bathing, dressing) activities of daily living (ADLs)</a:t>
            </a:r>
          </a:p>
          <a:p>
            <a:pPr marL="804863" lvl="1" indent="-342900"/>
            <a:r>
              <a:rPr lang="en-US" u="sng" dirty="0"/>
              <a:t>Mild dementia</a:t>
            </a:r>
            <a:r>
              <a:rPr lang="en-US" dirty="0"/>
              <a:t>: abnormal cognitive testing results, some dependence in instrumental ADLs, but full independence in basic ADLs</a:t>
            </a:r>
          </a:p>
          <a:p>
            <a:pPr marL="1031875" lvl="2" indent="-342900"/>
            <a:r>
              <a:rPr lang="en-US" dirty="0"/>
              <a:t>Patients with any loss of independence in basic ADLs due to cognitive impairment have moderate dementia and are not eligible for </a:t>
            </a:r>
            <a:r>
              <a:rPr lang="en-US" dirty="0" err="1"/>
              <a:t>lecanemab</a:t>
            </a:r>
            <a:endParaRPr lang="en-US" dirty="0"/>
          </a:p>
          <a:p>
            <a:pPr marL="804863" lvl="1" indent="-342900"/>
            <a:r>
              <a:rPr lang="en-US" u="sng" dirty="0"/>
              <a:t>due to Alzheimer disease:</a:t>
            </a:r>
            <a:r>
              <a:rPr lang="en-US" dirty="0"/>
              <a:t> evidence of amyloid plaques in their brain by CSF biomarkers (lumbar puncture) or by amyloid PET scan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D70B6-B850-2D43-86FC-7A787676A9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BWH, MGH Departments of Neurology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2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A8731-E8BA-7522-F649-72D4AE3D8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719072"/>
            <a:ext cx="5184648" cy="40233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Large, double-blind, placebo-controlled study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Who: 1766 pts across 245 sites, ~900 received </a:t>
            </a:r>
            <a:r>
              <a:rPr lang="en-US" sz="1900" err="1"/>
              <a:t>lecanemab</a:t>
            </a:r>
            <a:endParaRPr lang="en-US" sz="190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Diagnosis: mild cognitive impairment or mild dementia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Cognitive: MMSE &gt;21, with memory loss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Function: CDR global 0.5-1.0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Biological: positive amyloid-PET scan or CSF markers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Excluded: people with bleeding in the brain, others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Allowed anticoagulant use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Followed for 18 months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D7EC0-B2D3-6E4F-4150-CCA9E128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2395798"/>
            <a:ext cx="5184648" cy="197016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4AA19-7FF9-FFB0-5829-994D36F5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</p:spPr>
        <p:txBody>
          <a:bodyPr anchor="t">
            <a:normAutofit/>
          </a:bodyPr>
          <a:lstStyle/>
          <a:p>
            <a:r>
              <a:rPr lang="en-US" dirty="0" err="1"/>
              <a:t>Lecanemab</a:t>
            </a:r>
            <a:r>
              <a:rPr lang="en-US" dirty="0"/>
              <a:t> Phase 3 Trial: CLARITY AD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D0FD684-0302-5CD9-88B8-54E971D0B3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59" y="5838568"/>
            <a:ext cx="7058029" cy="27498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E561-26E7-E456-170D-7E4621AE2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BWH, MGH Departments of Neurology</a:t>
            </a:r>
          </a:p>
        </p:txBody>
      </p:sp>
    </p:spTree>
    <p:extLst>
      <p:ext uri="{BB962C8B-B14F-4D97-AF65-F5344CB8AC3E}">
        <p14:creationId xmlns:p14="http://schemas.microsoft.com/office/powerpoint/2010/main" val="380188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Lecanemab</a:t>
            </a:r>
            <a:r>
              <a:rPr lang="en-US" dirty="0"/>
              <a:t>: Phase 3 Study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06" y="1401035"/>
            <a:ext cx="7600862" cy="11151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Placebo and </a:t>
            </a:r>
            <a:r>
              <a:rPr lang="en-US" dirty="0" err="1"/>
              <a:t>lecanemab</a:t>
            </a:r>
            <a:r>
              <a:rPr lang="en-US" dirty="0"/>
              <a:t> groups declined cognitively and functionally, but </a:t>
            </a:r>
            <a:r>
              <a:rPr lang="en-US" dirty="0" err="1"/>
              <a:t>lecanemab</a:t>
            </a:r>
            <a:r>
              <a:rPr lang="en-US" dirty="0"/>
              <a:t> group declined ~27% less over 18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D70B6-B850-2D43-86FC-7A787676A9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BWH, MGH Departments of Neurology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8D7BD8-667F-BFC9-BACB-49C785DD51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Van Dyck </a:t>
            </a:r>
            <a:r>
              <a:rPr lang="en-US" i="1" dirty="0"/>
              <a:t>et al. </a:t>
            </a:r>
            <a:r>
              <a:rPr lang="en-US" dirty="0"/>
              <a:t>(2023) New </a:t>
            </a:r>
            <a:r>
              <a:rPr lang="en-US" dirty="0" err="1"/>
              <a:t>Engl</a:t>
            </a:r>
            <a:r>
              <a:rPr lang="en-US" dirty="0"/>
              <a:t> J Med 388:9-21.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FBC87-2257-EDD8-E327-44D8A934A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314" y="3149909"/>
            <a:ext cx="4906861" cy="2783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20937-7564-E570-B4CD-E8B7423A34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95" b="16832"/>
          <a:stretch/>
        </p:blipFill>
        <p:spPr>
          <a:xfrm>
            <a:off x="5780636" y="3149908"/>
            <a:ext cx="4906861" cy="29664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DBECC6-A49B-73DE-BB57-8AB806D12652}"/>
              </a:ext>
            </a:extLst>
          </p:cNvPr>
          <p:cNvSpPr txBox="1">
            <a:spLocks/>
          </p:cNvSpPr>
          <p:nvPr/>
        </p:nvSpPr>
        <p:spPr>
          <a:xfrm>
            <a:off x="1157113" y="2917962"/>
            <a:ext cx="4358421" cy="4346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Clinical Dementia Rating – Sum of Boxes (primary outcome):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A79D48-6289-BEB7-F593-DBAC98552876}"/>
              </a:ext>
            </a:extLst>
          </p:cNvPr>
          <p:cNvSpPr txBox="1">
            <a:spLocks/>
          </p:cNvSpPr>
          <p:nvPr/>
        </p:nvSpPr>
        <p:spPr>
          <a:xfrm>
            <a:off x="6430153" y="2904037"/>
            <a:ext cx="5040837" cy="4346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Activities of daily living (ADCS-MCI-ADL, secondary outcome):</a:t>
            </a:r>
          </a:p>
        </p:txBody>
      </p:sp>
    </p:spTree>
    <p:extLst>
      <p:ext uri="{BB962C8B-B14F-4D97-AF65-F5344CB8AC3E}">
        <p14:creationId xmlns:p14="http://schemas.microsoft.com/office/powerpoint/2010/main" val="276284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FB73-6A79-1861-6710-721EF5B3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Lecanemab</a:t>
            </a:r>
            <a:r>
              <a:rPr lang="en-US" dirty="0"/>
              <a:t>: Phase 3 Study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11B5C-68C6-47CB-FADD-0D36BA809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Lecanemab</a:t>
            </a:r>
            <a:r>
              <a:rPr lang="en-US" dirty="0"/>
              <a:t> removes amyloid effectively (PET)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Lecanemab</a:t>
            </a:r>
            <a:r>
              <a:rPr lang="en-US" dirty="0"/>
              <a:t> improved biomarker profiles in CSF and blood</a:t>
            </a:r>
          </a:p>
          <a:p>
            <a:pPr marL="804863" lvl="1" indent="-342900"/>
            <a:r>
              <a:rPr lang="en-US" dirty="0"/>
              <a:t>AD-specific: total and phosphorylated tau</a:t>
            </a:r>
          </a:p>
          <a:p>
            <a:pPr marL="804863" lvl="1" indent="-342900"/>
            <a:r>
              <a:rPr lang="en-US" dirty="0"/>
              <a:t>Degenerative markers - neurogranin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C15BB-76F3-3112-9F9E-9504B04720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7823B-1D5A-667B-85A8-5C5E9EDCAD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BWH, MGH Departments of Neurology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1C68A0-B610-2514-80D9-0C12F171C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122" y="152870"/>
            <a:ext cx="4504267" cy="348174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74498AA-CA16-9667-0FC5-64AD9EF96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9"/>
          <a:stretch/>
        </p:blipFill>
        <p:spPr>
          <a:xfrm>
            <a:off x="1518198" y="3641085"/>
            <a:ext cx="3971375" cy="2491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02CA8-3B60-9964-D285-5A36D7EF6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25" y="3621753"/>
            <a:ext cx="4351808" cy="26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Lecanemab</a:t>
            </a:r>
            <a:r>
              <a:rPr lang="en-US" dirty="0"/>
              <a:t>: Amyloid Related Imaging Abnormalities (ARIA)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49" y="1719072"/>
            <a:ext cx="6402917" cy="4023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Focal areas of cerebral edema (ARAI-E) and associated microhemorrhages (ARIA-H) occurring in patients on </a:t>
            </a:r>
            <a:r>
              <a:rPr lang="en-US" dirty="0" err="1"/>
              <a:t>lecanemab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Occurred in 13% of all </a:t>
            </a:r>
            <a:r>
              <a:rPr lang="en-US" dirty="0" err="1"/>
              <a:t>lecanemab</a:t>
            </a:r>
            <a:r>
              <a:rPr lang="en-US" dirty="0"/>
              <a:t>-treated clinical trial patients</a:t>
            </a:r>
          </a:p>
          <a:p>
            <a:pPr marL="804863" lvl="1" indent="-342900"/>
            <a:r>
              <a:rPr lang="en-US" dirty="0"/>
              <a:t>Highest risk in first 3-6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Mostly asymptomatic (&gt;70% of ARIA)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Case reports of fatal or debilitating injury (risk &lt;1%)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factors for ARIA:</a:t>
            </a:r>
          </a:p>
          <a:p>
            <a:pPr marL="804863" lvl="1" indent="-342900"/>
            <a:r>
              <a:rPr lang="en-US" dirty="0"/>
              <a:t>Pre-treatment brain microhemorrhages (visible on MRI)</a:t>
            </a:r>
          </a:p>
          <a:p>
            <a:pPr marL="804863" lvl="1" indent="-342900"/>
            <a:r>
              <a:rPr lang="en-US" dirty="0"/>
              <a:t>Having the </a:t>
            </a:r>
            <a:r>
              <a:rPr lang="en-US" dirty="0" err="1"/>
              <a:t>ApoE</a:t>
            </a:r>
            <a:r>
              <a:rPr lang="en-US" dirty="0"/>
              <a:t> gene </a:t>
            </a:r>
            <a:r>
              <a:rPr lang="el-GR" dirty="0"/>
              <a:t>ε</a:t>
            </a:r>
            <a:r>
              <a:rPr lang="en-US" dirty="0"/>
              <a:t>4 allele (homozygotes &gt; heterozygotes &gt; non-carriers)</a:t>
            </a:r>
          </a:p>
          <a:p>
            <a:pPr marL="804863" lvl="1" indent="-342900"/>
            <a:r>
              <a:rPr lang="en-US" dirty="0"/>
              <a:t>Therapeutic anticoagulation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ARIA requires MRI monitoring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D70B6-B850-2D43-86FC-7A787676A9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BWH, MGH Departments of Neurology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D936C-4295-6885-2862-9B209E5E7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433" y="2498852"/>
            <a:ext cx="5207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lwcW6JQaN8ERAlEYoF1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lwcW6JQaN8ERAlEYoF1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s General Brigham PowerPoint  -  Read-Only" id="{C9B250EA-6A3A-4743-9E55-F4A8D1C28C77}" vid="{B0818645-C5C1-456C-B0F4-6F4958A305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 General Brigham PowerPoint</Template>
  <TotalTime>3227</TotalTime>
  <Words>1931</Words>
  <Application>Microsoft Macintosh PowerPoint</Application>
  <PresentationFormat>Widescreen</PresentationFormat>
  <Paragraphs>202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System Font Regular</vt:lpstr>
      <vt:lpstr>Wingdings</vt:lpstr>
      <vt:lpstr>MGB_standard_template_082020</vt:lpstr>
      <vt:lpstr>think-cell Slide</vt:lpstr>
      <vt:lpstr>The MGB Alzheimer Therapeutics Program </vt:lpstr>
      <vt:lpstr>Collective effort over years</vt:lpstr>
      <vt:lpstr>Lecanemab (Leqembi)</vt:lpstr>
      <vt:lpstr>Outline</vt:lpstr>
      <vt:lpstr>Lecanemab</vt:lpstr>
      <vt:lpstr>Lecanemab Phase 3 Trial: CLARITY AD</vt:lpstr>
      <vt:lpstr>Lecanemab: Phase 3 Study Results</vt:lpstr>
      <vt:lpstr>Lecanemab: Phase 3 Study Results</vt:lpstr>
      <vt:lpstr>Lecanemab: Amyloid Related Imaging Abnormalities (ARIA)</vt:lpstr>
      <vt:lpstr>Alzheimer Therapeutic Program</vt:lpstr>
      <vt:lpstr>Alzheimer Therapeutics Program (ATP) Overview</vt:lpstr>
      <vt:lpstr>Shared Service Model</vt:lpstr>
      <vt:lpstr>Requirements for ATP referral</vt:lpstr>
      <vt:lpstr>PowerPoint Presentation</vt:lpstr>
      <vt:lpstr>How to refer in Epic</vt:lpstr>
      <vt:lpstr>After referral</vt:lpstr>
      <vt:lpstr>Emergency Department Considerations</vt:lpstr>
      <vt:lpstr>Pitfalls … and opportunities</vt:lpstr>
      <vt:lpstr>Gratitude and Optimism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Alzheimer Therapeutics Program (Lecanemab clinic)</dc:title>
  <dc:creator>Stern, Andrew M.,MD, PhD</dc:creator>
  <cp:lastModifiedBy>Brown, Christine M.</cp:lastModifiedBy>
  <cp:revision>55</cp:revision>
  <dcterms:created xsi:type="dcterms:W3CDTF">2023-07-17T13:24:05Z</dcterms:created>
  <dcterms:modified xsi:type="dcterms:W3CDTF">2023-11-02T16:15:33Z</dcterms:modified>
</cp:coreProperties>
</file>