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62" r:id="rId2"/>
    <p:sldId id="2147469697" r:id="rId3"/>
    <p:sldId id="2147469698" r:id="rId4"/>
    <p:sldId id="2147469706" r:id="rId5"/>
    <p:sldId id="2147469707" r:id="rId6"/>
    <p:sldId id="2147469701" r:id="rId7"/>
    <p:sldId id="2147469708" r:id="rId8"/>
    <p:sldId id="2147469709" r:id="rId9"/>
    <p:sldId id="2147469710" r:id="rId10"/>
    <p:sldId id="2147469711" r:id="rId11"/>
    <p:sldId id="2147469712" r:id="rId12"/>
    <p:sldId id="2147469713" r:id="rId13"/>
    <p:sldId id="2147469702" r:id="rId14"/>
    <p:sldId id="2147469696" r:id="rId15"/>
    <p:sldId id="286" r:id="rId16"/>
    <p:sldId id="287" r:id="rId17"/>
    <p:sldId id="289" r:id="rId18"/>
    <p:sldId id="290" r:id="rId19"/>
    <p:sldId id="291" r:id="rId20"/>
    <p:sldId id="292" r:id="rId21"/>
    <p:sldId id="293" r:id="rId22"/>
    <p:sldId id="2147469695" r:id="rId23"/>
    <p:sldId id="2147469703" r:id="rId24"/>
    <p:sldId id="2147469704" r:id="rId25"/>
    <p:sldId id="2147469705" r:id="rId26"/>
    <p:sldId id="2147469699" r:id="rId27"/>
    <p:sldId id="2147469715" r:id="rId28"/>
    <p:sldId id="2147469716" r:id="rId29"/>
    <p:sldId id="2147469717" r:id="rId30"/>
    <p:sldId id="2147469718" r:id="rId31"/>
    <p:sldId id="2147469719" r:id="rId32"/>
    <p:sldId id="2147469724" r:id="rId33"/>
    <p:sldId id="2147469720" r:id="rId34"/>
    <p:sldId id="2147469721" r:id="rId35"/>
    <p:sldId id="2147469722" r:id="rId36"/>
    <p:sldId id="2147469723" r:id="rId37"/>
  </p:sldIdLst>
  <p:sldSz cx="18288000" cy="10287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DM Sans" pitchFamily="2" charset="77"/>
      <p:regular r:id="rId43"/>
      <p:bold r:id="rId44"/>
      <p:italic r:id="rId45"/>
      <p:boldItalic r:id="rId46"/>
    </p:embeddedFont>
    <p:embeddedFont>
      <p:font typeface="DM Sans Bold" pitchFamily="2" charset="77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EE0EFF-22C6-AA42-B12D-B8B9ED4D1251}" v="39" dt="2023-11-29T17:35:34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65" autoAdjust="0"/>
  </p:normalViewPr>
  <p:slideViewPr>
    <p:cSldViewPr>
      <p:cViewPr>
        <p:scale>
          <a:sx n="49" d="100"/>
          <a:sy n="49" d="100"/>
        </p:scale>
        <p:origin x="2040" y="8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1602C4-3E6D-409D-BA6A-A985916A69EF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2D06FCF-59F6-4C27-A650-D8C488C0FEE7}">
      <dgm:prSet custT="1"/>
      <dgm:spPr/>
      <dgm:t>
        <a:bodyPr/>
        <a:lstStyle/>
        <a:p>
          <a:r>
            <a:rPr lang="en-US" sz="2800" dirty="0"/>
            <a:t>Will what the treatment will do meet the expectations of the person considering treatment along with their family?</a:t>
          </a:r>
        </a:p>
      </dgm:t>
    </dgm:pt>
    <dgm:pt modelId="{35C142F3-A7D5-4372-9613-A7AA867CCBF8}" type="parTrans" cxnId="{C738D818-EF35-4605-B8F5-E72A9C892F31}">
      <dgm:prSet/>
      <dgm:spPr/>
      <dgm:t>
        <a:bodyPr/>
        <a:lstStyle/>
        <a:p>
          <a:endParaRPr lang="en-US" sz="2800"/>
        </a:p>
      </dgm:t>
    </dgm:pt>
    <dgm:pt modelId="{CC39C8CC-B924-43AB-8F7B-43A1AA411662}" type="sibTrans" cxnId="{C738D818-EF35-4605-B8F5-E72A9C892F31}">
      <dgm:prSet custT="1"/>
      <dgm:spPr/>
      <dgm:t>
        <a:bodyPr/>
        <a:lstStyle/>
        <a:p>
          <a:endParaRPr lang="en-US" sz="2800"/>
        </a:p>
      </dgm:t>
    </dgm:pt>
    <dgm:pt modelId="{0CB21792-A645-4C50-9A9D-8D8132F65D51}">
      <dgm:prSet custT="1"/>
      <dgm:spPr/>
      <dgm:t>
        <a:bodyPr/>
        <a:lstStyle/>
        <a:p>
          <a:r>
            <a:rPr lang="en-US" sz="2800" dirty="0"/>
            <a:t>Does the </a:t>
          </a:r>
          <a:r>
            <a:rPr lang="en-US" sz="2800" dirty="0" err="1"/>
            <a:t>peron</a:t>
          </a:r>
          <a:r>
            <a:rPr lang="en-US" sz="2800" dirty="0"/>
            <a:t> considering treatment have risk factors that increase risk for bad side events? </a:t>
          </a:r>
        </a:p>
      </dgm:t>
    </dgm:pt>
    <dgm:pt modelId="{E04B2628-14B6-4187-9094-EBF3F223FB52}" type="parTrans" cxnId="{47B5F912-C774-40C9-875B-94ABBB15DD09}">
      <dgm:prSet/>
      <dgm:spPr/>
      <dgm:t>
        <a:bodyPr/>
        <a:lstStyle/>
        <a:p>
          <a:endParaRPr lang="en-US" sz="2800"/>
        </a:p>
      </dgm:t>
    </dgm:pt>
    <dgm:pt modelId="{BD603FCD-1C01-4F78-B979-256F7FD5168E}" type="sibTrans" cxnId="{47B5F912-C774-40C9-875B-94ABBB15DD09}">
      <dgm:prSet custT="1"/>
      <dgm:spPr/>
      <dgm:t>
        <a:bodyPr/>
        <a:lstStyle/>
        <a:p>
          <a:endParaRPr lang="en-US" sz="2800"/>
        </a:p>
      </dgm:t>
    </dgm:pt>
    <dgm:pt modelId="{7C9AE387-933E-49C6-AF82-7A87CF16263B}">
      <dgm:prSet custT="1"/>
      <dgm:spPr/>
      <dgm:t>
        <a:bodyPr/>
        <a:lstStyle/>
        <a:p>
          <a:r>
            <a:rPr lang="en-US" sz="2800" dirty="0"/>
            <a:t>Is the person considering treatment willing to assume the burden of every two-week infusions?</a:t>
          </a:r>
        </a:p>
      </dgm:t>
    </dgm:pt>
    <dgm:pt modelId="{21E6F1CC-2438-4CAC-A83C-49DFB3CCF266}" type="parTrans" cxnId="{6676553A-39B2-4436-B56C-6E6DEAD3FCD1}">
      <dgm:prSet/>
      <dgm:spPr/>
      <dgm:t>
        <a:bodyPr/>
        <a:lstStyle/>
        <a:p>
          <a:endParaRPr lang="en-US" sz="2800"/>
        </a:p>
      </dgm:t>
    </dgm:pt>
    <dgm:pt modelId="{B59D3D30-5057-460B-86CD-7476E3C12ACB}" type="sibTrans" cxnId="{6676553A-39B2-4436-B56C-6E6DEAD3FCD1}">
      <dgm:prSet custT="1"/>
      <dgm:spPr/>
      <dgm:t>
        <a:bodyPr/>
        <a:lstStyle/>
        <a:p>
          <a:endParaRPr lang="en-US" sz="2800"/>
        </a:p>
      </dgm:t>
    </dgm:pt>
    <dgm:pt modelId="{E82EDA3B-952C-4BE1-A5A8-9748AC7A0F67}">
      <dgm:prSet custT="1"/>
      <dgm:spPr/>
      <dgm:t>
        <a:bodyPr/>
        <a:lstStyle/>
        <a:p>
          <a:r>
            <a:rPr lang="en-US" sz="2800" dirty="0"/>
            <a:t>Is the person considering treatment willing to assume the additional costs of MRI monitoring and clinical visits?</a:t>
          </a:r>
        </a:p>
      </dgm:t>
    </dgm:pt>
    <dgm:pt modelId="{0430B703-E3B5-4FCE-B32A-E962C871A92B}" type="parTrans" cxnId="{BD20F6AD-0423-4EA3-8E5F-662DE34276D7}">
      <dgm:prSet/>
      <dgm:spPr/>
      <dgm:t>
        <a:bodyPr/>
        <a:lstStyle/>
        <a:p>
          <a:endParaRPr lang="en-US" sz="2800"/>
        </a:p>
      </dgm:t>
    </dgm:pt>
    <dgm:pt modelId="{1469B306-E036-4306-BD28-EC6F07020CFC}" type="sibTrans" cxnId="{BD20F6AD-0423-4EA3-8E5F-662DE34276D7}">
      <dgm:prSet custT="1"/>
      <dgm:spPr/>
      <dgm:t>
        <a:bodyPr/>
        <a:lstStyle/>
        <a:p>
          <a:endParaRPr lang="en-US" sz="2800"/>
        </a:p>
      </dgm:t>
    </dgm:pt>
    <dgm:pt modelId="{243A5015-DCB1-4639-843D-3710A7A716CE}">
      <dgm:prSet custT="1"/>
      <dgm:spPr/>
      <dgm:t>
        <a:bodyPr/>
        <a:lstStyle/>
        <a:p>
          <a:r>
            <a:rPr lang="en-US" sz="2800" dirty="0"/>
            <a:t>Will the treatment work as effectively in persons who weren’t included in the original studies?</a:t>
          </a:r>
        </a:p>
      </dgm:t>
    </dgm:pt>
    <dgm:pt modelId="{44720F7A-9BFC-40BE-8363-3AED8A0F4D74}" type="parTrans" cxnId="{E1EE001C-0E50-4B7D-8194-581A54A23183}">
      <dgm:prSet/>
      <dgm:spPr/>
      <dgm:t>
        <a:bodyPr/>
        <a:lstStyle/>
        <a:p>
          <a:endParaRPr lang="en-US" sz="2800"/>
        </a:p>
      </dgm:t>
    </dgm:pt>
    <dgm:pt modelId="{BA845440-8644-41AF-A9B0-EA1D9F45FF62}" type="sibTrans" cxnId="{E1EE001C-0E50-4B7D-8194-581A54A23183}">
      <dgm:prSet custT="1"/>
      <dgm:spPr/>
      <dgm:t>
        <a:bodyPr/>
        <a:lstStyle/>
        <a:p>
          <a:endParaRPr lang="en-US" sz="2800"/>
        </a:p>
      </dgm:t>
    </dgm:pt>
    <dgm:pt modelId="{71E517D8-4633-43B2-98CF-2AA538C393BE}">
      <dgm:prSet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Will the treatment be equally effective in underrepresented minority populations?</a:t>
          </a:r>
        </a:p>
      </dgm:t>
    </dgm:pt>
    <dgm:pt modelId="{D919E54C-BC62-430C-97A2-01FE93F4C8BE}" type="parTrans" cxnId="{445D6DA7-3E4A-4D9B-92B8-20AFEA6AB8B6}">
      <dgm:prSet/>
      <dgm:spPr/>
      <dgm:t>
        <a:bodyPr/>
        <a:lstStyle/>
        <a:p>
          <a:endParaRPr lang="en-US" sz="2800"/>
        </a:p>
      </dgm:t>
    </dgm:pt>
    <dgm:pt modelId="{A4B9DA68-DBA1-48CA-8E77-2A3882E1A191}" type="sibTrans" cxnId="{445D6DA7-3E4A-4D9B-92B8-20AFEA6AB8B6}">
      <dgm:prSet/>
      <dgm:spPr/>
      <dgm:t>
        <a:bodyPr/>
        <a:lstStyle/>
        <a:p>
          <a:endParaRPr lang="en-US" sz="2800"/>
        </a:p>
      </dgm:t>
    </dgm:pt>
    <dgm:pt modelId="{03AC3518-5E8C-43C7-A108-2718AC953779}" type="pres">
      <dgm:prSet presAssocID="{981602C4-3E6D-409D-BA6A-A985916A69EF}" presName="Name0" presStyleCnt="0">
        <dgm:presLayoutVars>
          <dgm:dir/>
          <dgm:resizeHandles val="exact"/>
        </dgm:presLayoutVars>
      </dgm:prSet>
      <dgm:spPr/>
    </dgm:pt>
    <dgm:pt modelId="{27468CD7-FE65-49AA-BC0A-BBBFB5319A9C}" type="pres">
      <dgm:prSet presAssocID="{12D06FCF-59F6-4C27-A650-D8C488C0FEE7}" presName="node" presStyleLbl="node1" presStyleIdx="0" presStyleCnt="6">
        <dgm:presLayoutVars>
          <dgm:bulletEnabled val="1"/>
        </dgm:presLayoutVars>
      </dgm:prSet>
      <dgm:spPr/>
    </dgm:pt>
    <dgm:pt modelId="{B686958D-3529-4CEC-91DF-9D04A0FE5693}" type="pres">
      <dgm:prSet presAssocID="{CC39C8CC-B924-43AB-8F7B-43A1AA411662}" presName="sibTrans" presStyleLbl="sibTrans1D1" presStyleIdx="0" presStyleCnt="5"/>
      <dgm:spPr/>
    </dgm:pt>
    <dgm:pt modelId="{6967842C-FCFF-4E53-9B5E-281ECE3FFF4F}" type="pres">
      <dgm:prSet presAssocID="{CC39C8CC-B924-43AB-8F7B-43A1AA411662}" presName="connectorText" presStyleLbl="sibTrans1D1" presStyleIdx="0" presStyleCnt="5"/>
      <dgm:spPr/>
    </dgm:pt>
    <dgm:pt modelId="{47A1E57B-0276-4A13-B4D1-908F0265FDD4}" type="pres">
      <dgm:prSet presAssocID="{0CB21792-A645-4C50-9A9D-8D8132F65D51}" presName="node" presStyleLbl="node1" presStyleIdx="1" presStyleCnt="6">
        <dgm:presLayoutVars>
          <dgm:bulletEnabled val="1"/>
        </dgm:presLayoutVars>
      </dgm:prSet>
      <dgm:spPr/>
    </dgm:pt>
    <dgm:pt modelId="{D5492D65-4C10-449E-BE66-E32F1C81085B}" type="pres">
      <dgm:prSet presAssocID="{BD603FCD-1C01-4F78-B979-256F7FD5168E}" presName="sibTrans" presStyleLbl="sibTrans1D1" presStyleIdx="1" presStyleCnt="5"/>
      <dgm:spPr/>
    </dgm:pt>
    <dgm:pt modelId="{4C723418-423A-4A4E-BAA4-21B26C139819}" type="pres">
      <dgm:prSet presAssocID="{BD603FCD-1C01-4F78-B979-256F7FD5168E}" presName="connectorText" presStyleLbl="sibTrans1D1" presStyleIdx="1" presStyleCnt="5"/>
      <dgm:spPr/>
    </dgm:pt>
    <dgm:pt modelId="{54A291E6-0158-4578-8E02-52C9B4934922}" type="pres">
      <dgm:prSet presAssocID="{7C9AE387-933E-49C6-AF82-7A87CF16263B}" presName="node" presStyleLbl="node1" presStyleIdx="2" presStyleCnt="6">
        <dgm:presLayoutVars>
          <dgm:bulletEnabled val="1"/>
        </dgm:presLayoutVars>
      </dgm:prSet>
      <dgm:spPr/>
    </dgm:pt>
    <dgm:pt modelId="{3F5F4729-32F5-4733-8CEC-D9D306D203B0}" type="pres">
      <dgm:prSet presAssocID="{B59D3D30-5057-460B-86CD-7476E3C12ACB}" presName="sibTrans" presStyleLbl="sibTrans1D1" presStyleIdx="2" presStyleCnt="5"/>
      <dgm:spPr/>
    </dgm:pt>
    <dgm:pt modelId="{31854A0D-C34A-4E65-80DF-CFED373BE080}" type="pres">
      <dgm:prSet presAssocID="{B59D3D30-5057-460B-86CD-7476E3C12ACB}" presName="connectorText" presStyleLbl="sibTrans1D1" presStyleIdx="2" presStyleCnt="5"/>
      <dgm:spPr/>
    </dgm:pt>
    <dgm:pt modelId="{B1B3D9AB-1FFE-4AE4-8B4E-E4E57FE374E5}" type="pres">
      <dgm:prSet presAssocID="{E82EDA3B-952C-4BE1-A5A8-9748AC7A0F67}" presName="node" presStyleLbl="node1" presStyleIdx="3" presStyleCnt="6">
        <dgm:presLayoutVars>
          <dgm:bulletEnabled val="1"/>
        </dgm:presLayoutVars>
      </dgm:prSet>
      <dgm:spPr/>
    </dgm:pt>
    <dgm:pt modelId="{079494E4-5D93-46FD-8DE2-9D69B308F8A3}" type="pres">
      <dgm:prSet presAssocID="{1469B306-E036-4306-BD28-EC6F07020CFC}" presName="sibTrans" presStyleLbl="sibTrans1D1" presStyleIdx="3" presStyleCnt="5"/>
      <dgm:spPr/>
    </dgm:pt>
    <dgm:pt modelId="{B73B2EAC-EEDC-42F8-B908-88FD2774371C}" type="pres">
      <dgm:prSet presAssocID="{1469B306-E036-4306-BD28-EC6F07020CFC}" presName="connectorText" presStyleLbl="sibTrans1D1" presStyleIdx="3" presStyleCnt="5"/>
      <dgm:spPr/>
    </dgm:pt>
    <dgm:pt modelId="{54FFBA24-D54D-4E87-9462-F12D4F6B4105}" type="pres">
      <dgm:prSet presAssocID="{243A5015-DCB1-4639-843D-3710A7A716CE}" presName="node" presStyleLbl="node1" presStyleIdx="4" presStyleCnt="6">
        <dgm:presLayoutVars>
          <dgm:bulletEnabled val="1"/>
        </dgm:presLayoutVars>
      </dgm:prSet>
      <dgm:spPr/>
    </dgm:pt>
    <dgm:pt modelId="{27C9BE76-71A8-41D5-86D5-0CB6374B9ABC}" type="pres">
      <dgm:prSet presAssocID="{BA845440-8644-41AF-A9B0-EA1D9F45FF62}" presName="sibTrans" presStyleLbl="sibTrans1D1" presStyleIdx="4" presStyleCnt="5"/>
      <dgm:spPr/>
    </dgm:pt>
    <dgm:pt modelId="{C8AD21AB-0B2E-48AF-8F10-D0FB5E8EB8A3}" type="pres">
      <dgm:prSet presAssocID="{BA845440-8644-41AF-A9B0-EA1D9F45FF62}" presName="connectorText" presStyleLbl="sibTrans1D1" presStyleIdx="4" presStyleCnt="5"/>
      <dgm:spPr/>
    </dgm:pt>
    <dgm:pt modelId="{13C30918-2CFD-406B-9463-B3FFD35B815B}" type="pres">
      <dgm:prSet presAssocID="{71E517D8-4633-43B2-98CF-2AA538C393BE}" presName="node" presStyleLbl="node1" presStyleIdx="5" presStyleCnt="6">
        <dgm:presLayoutVars>
          <dgm:bulletEnabled val="1"/>
        </dgm:presLayoutVars>
      </dgm:prSet>
      <dgm:spPr/>
    </dgm:pt>
  </dgm:ptLst>
  <dgm:cxnLst>
    <dgm:cxn modelId="{2EC14F01-8721-48C5-850F-F60D08280239}" type="presOf" srcId="{1469B306-E036-4306-BD28-EC6F07020CFC}" destId="{B73B2EAC-EEDC-42F8-B908-88FD2774371C}" srcOrd="1" destOrd="0" presId="urn:microsoft.com/office/officeart/2016/7/layout/RepeatingBendingProcessNew"/>
    <dgm:cxn modelId="{47B5F912-C774-40C9-875B-94ABBB15DD09}" srcId="{981602C4-3E6D-409D-BA6A-A985916A69EF}" destId="{0CB21792-A645-4C50-9A9D-8D8132F65D51}" srcOrd="1" destOrd="0" parTransId="{E04B2628-14B6-4187-9094-EBF3F223FB52}" sibTransId="{BD603FCD-1C01-4F78-B979-256F7FD5168E}"/>
    <dgm:cxn modelId="{9B348815-15D0-472B-BED2-5CFF6E770E40}" type="presOf" srcId="{CC39C8CC-B924-43AB-8F7B-43A1AA411662}" destId="{6967842C-FCFF-4E53-9B5E-281ECE3FFF4F}" srcOrd="1" destOrd="0" presId="urn:microsoft.com/office/officeart/2016/7/layout/RepeatingBendingProcessNew"/>
    <dgm:cxn modelId="{C738D818-EF35-4605-B8F5-E72A9C892F31}" srcId="{981602C4-3E6D-409D-BA6A-A985916A69EF}" destId="{12D06FCF-59F6-4C27-A650-D8C488C0FEE7}" srcOrd="0" destOrd="0" parTransId="{35C142F3-A7D5-4372-9613-A7AA867CCBF8}" sibTransId="{CC39C8CC-B924-43AB-8F7B-43A1AA411662}"/>
    <dgm:cxn modelId="{E1EE001C-0E50-4B7D-8194-581A54A23183}" srcId="{981602C4-3E6D-409D-BA6A-A985916A69EF}" destId="{243A5015-DCB1-4639-843D-3710A7A716CE}" srcOrd="4" destOrd="0" parTransId="{44720F7A-9BFC-40BE-8363-3AED8A0F4D74}" sibTransId="{BA845440-8644-41AF-A9B0-EA1D9F45FF62}"/>
    <dgm:cxn modelId="{34CE4821-F394-4A6C-86A8-2362CAF0D567}" type="presOf" srcId="{B59D3D30-5057-460B-86CD-7476E3C12ACB}" destId="{3F5F4729-32F5-4733-8CEC-D9D306D203B0}" srcOrd="0" destOrd="0" presId="urn:microsoft.com/office/officeart/2016/7/layout/RepeatingBendingProcessNew"/>
    <dgm:cxn modelId="{7A8AA82F-B6AD-4C6B-AEC5-F36A39BDA8D9}" type="presOf" srcId="{BD603FCD-1C01-4F78-B979-256F7FD5168E}" destId="{4C723418-423A-4A4E-BAA4-21B26C139819}" srcOrd="1" destOrd="0" presId="urn:microsoft.com/office/officeart/2016/7/layout/RepeatingBendingProcessNew"/>
    <dgm:cxn modelId="{33276B30-2CB5-4E5E-A8F6-7ECF58CB41FC}" type="presOf" srcId="{71E517D8-4633-43B2-98CF-2AA538C393BE}" destId="{13C30918-2CFD-406B-9463-B3FFD35B815B}" srcOrd="0" destOrd="0" presId="urn:microsoft.com/office/officeart/2016/7/layout/RepeatingBendingProcessNew"/>
    <dgm:cxn modelId="{6676553A-39B2-4436-B56C-6E6DEAD3FCD1}" srcId="{981602C4-3E6D-409D-BA6A-A985916A69EF}" destId="{7C9AE387-933E-49C6-AF82-7A87CF16263B}" srcOrd="2" destOrd="0" parTransId="{21E6F1CC-2438-4CAC-A83C-49DFB3CCF266}" sibTransId="{B59D3D30-5057-460B-86CD-7476E3C12ACB}"/>
    <dgm:cxn modelId="{3F1A5342-9E2A-44C0-914E-8AA27714D246}" type="presOf" srcId="{CC39C8CC-B924-43AB-8F7B-43A1AA411662}" destId="{B686958D-3529-4CEC-91DF-9D04A0FE5693}" srcOrd="0" destOrd="0" presId="urn:microsoft.com/office/officeart/2016/7/layout/RepeatingBendingProcessNew"/>
    <dgm:cxn modelId="{20A1B269-E89C-45CE-952E-229F49AEC985}" type="presOf" srcId="{BD603FCD-1C01-4F78-B979-256F7FD5168E}" destId="{D5492D65-4C10-449E-BE66-E32F1C81085B}" srcOrd="0" destOrd="0" presId="urn:microsoft.com/office/officeart/2016/7/layout/RepeatingBendingProcessNew"/>
    <dgm:cxn modelId="{51FF317E-ED4A-40A1-9DDE-AA186BC36B04}" type="presOf" srcId="{7C9AE387-933E-49C6-AF82-7A87CF16263B}" destId="{54A291E6-0158-4578-8E02-52C9B4934922}" srcOrd="0" destOrd="0" presId="urn:microsoft.com/office/officeart/2016/7/layout/RepeatingBendingProcessNew"/>
    <dgm:cxn modelId="{752F0487-4A7C-492A-8585-5AA3B5D47A0C}" type="presOf" srcId="{12D06FCF-59F6-4C27-A650-D8C488C0FEE7}" destId="{27468CD7-FE65-49AA-BC0A-BBBFB5319A9C}" srcOrd="0" destOrd="0" presId="urn:microsoft.com/office/officeart/2016/7/layout/RepeatingBendingProcessNew"/>
    <dgm:cxn modelId="{51D634A5-AB27-4507-9F78-B88E8773B312}" type="presOf" srcId="{0CB21792-A645-4C50-9A9D-8D8132F65D51}" destId="{47A1E57B-0276-4A13-B4D1-908F0265FDD4}" srcOrd="0" destOrd="0" presId="urn:microsoft.com/office/officeart/2016/7/layout/RepeatingBendingProcessNew"/>
    <dgm:cxn modelId="{445D6DA7-3E4A-4D9B-92B8-20AFEA6AB8B6}" srcId="{981602C4-3E6D-409D-BA6A-A985916A69EF}" destId="{71E517D8-4633-43B2-98CF-2AA538C393BE}" srcOrd="5" destOrd="0" parTransId="{D919E54C-BC62-430C-97A2-01FE93F4C8BE}" sibTransId="{A4B9DA68-DBA1-48CA-8E77-2A3882E1A191}"/>
    <dgm:cxn modelId="{BD20F6AD-0423-4EA3-8E5F-662DE34276D7}" srcId="{981602C4-3E6D-409D-BA6A-A985916A69EF}" destId="{E82EDA3B-952C-4BE1-A5A8-9748AC7A0F67}" srcOrd="3" destOrd="0" parTransId="{0430B703-E3B5-4FCE-B32A-E962C871A92B}" sibTransId="{1469B306-E036-4306-BD28-EC6F07020CFC}"/>
    <dgm:cxn modelId="{F70994BE-62EE-4515-85D9-FD52556A0F1B}" type="presOf" srcId="{B59D3D30-5057-460B-86CD-7476E3C12ACB}" destId="{31854A0D-C34A-4E65-80DF-CFED373BE080}" srcOrd="1" destOrd="0" presId="urn:microsoft.com/office/officeart/2016/7/layout/RepeatingBendingProcessNew"/>
    <dgm:cxn modelId="{0D3F59C2-AC45-4CAE-BAD5-C3BCBAD8B7E9}" type="presOf" srcId="{BA845440-8644-41AF-A9B0-EA1D9F45FF62}" destId="{27C9BE76-71A8-41D5-86D5-0CB6374B9ABC}" srcOrd="0" destOrd="0" presId="urn:microsoft.com/office/officeart/2016/7/layout/RepeatingBendingProcessNew"/>
    <dgm:cxn modelId="{C57BEACC-EFA6-4C36-820D-9C1C783C8142}" type="presOf" srcId="{1469B306-E036-4306-BD28-EC6F07020CFC}" destId="{079494E4-5D93-46FD-8DE2-9D69B308F8A3}" srcOrd="0" destOrd="0" presId="urn:microsoft.com/office/officeart/2016/7/layout/RepeatingBendingProcessNew"/>
    <dgm:cxn modelId="{7CD679D2-16A8-4F1F-A365-016508A4B74F}" type="presOf" srcId="{243A5015-DCB1-4639-843D-3710A7A716CE}" destId="{54FFBA24-D54D-4E87-9462-F12D4F6B4105}" srcOrd="0" destOrd="0" presId="urn:microsoft.com/office/officeart/2016/7/layout/RepeatingBendingProcessNew"/>
    <dgm:cxn modelId="{81E5DADA-09CF-4C7F-880B-624C3572E3C3}" type="presOf" srcId="{E82EDA3B-952C-4BE1-A5A8-9748AC7A0F67}" destId="{B1B3D9AB-1FFE-4AE4-8B4E-E4E57FE374E5}" srcOrd="0" destOrd="0" presId="urn:microsoft.com/office/officeart/2016/7/layout/RepeatingBendingProcessNew"/>
    <dgm:cxn modelId="{DB829AE4-7DD2-4FAA-93EE-5351F91C5F4C}" type="presOf" srcId="{BA845440-8644-41AF-A9B0-EA1D9F45FF62}" destId="{C8AD21AB-0B2E-48AF-8F10-D0FB5E8EB8A3}" srcOrd="1" destOrd="0" presId="urn:microsoft.com/office/officeart/2016/7/layout/RepeatingBendingProcessNew"/>
    <dgm:cxn modelId="{495DB8F7-D351-4EC0-B761-BC41A763AABA}" type="presOf" srcId="{981602C4-3E6D-409D-BA6A-A985916A69EF}" destId="{03AC3518-5E8C-43C7-A108-2718AC953779}" srcOrd="0" destOrd="0" presId="urn:microsoft.com/office/officeart/2016/7/layout/RepeatingBendingProcessNew"/>
    <dgm:cxn modelId="{700540CE-6921-4752-BE5B-D3AAED09618C}" type="presParOf" srcId="{03AC3518-5E8C-43C7-A108-2718AC953779}" destId="{27468CD7-FE65-49AA-BC0A-BBBFB5319A9C}" srcOrd="0" destOrd="0" presId="urn:microsoft.com/office/officeart/2016/7/layout/RepeatingBendingProcessNew"/>
    <dgm:cxn modelId="{87F159FE-8AA6-45BD-BF21-BAC4537D868D}" type="presParOf" srcId="{03AC3518-5E8C-43C7-A108-2718AC953779}" destId="{B686958D-3529-4CEC-91DF-9D04A0FE5693}" srcOrd="1" destOrd="0" presId="urn:microsoft.com/office/officeart/2016/7/layout/RepeatingBendingProcessNew"/>
    <dgm:cxn modelId="{399AC647-5DD6-4832-B8F7-AD037FB08B94}" type="presParOf" srcId="{B686958D-3529-4CEC-91DF-9D04A0FE5693}" destId="{6967842C-FCFF-4E53-9B5E-281ECE3FFF4F}" srcOrd="0" destOrd="0" presId="urn:microsoft.com/office/officeart/2016/7/layout/RepeatingBendingProcessNew"/>
    <dgm:cxn modelId="{F014CEF9-965A-45DC-B2C7-8FF774135822}" type="presParOf" srcId="{03AC3518-5E8C-43C7-A108-2718AC953779}" destId="{47A1E57B-0276-4A13-B4D1-908F0265FDD4}" srcOrd="2" destOrd="0" presId="urn:microsoft.com/office/officeart/2016/7/layout/RepeatingBendingProcessNew"/>
    <dgm:cxn modelId="{82EFC438-5C65-47A9-AC3C-F02EA076D284}" type="presParOf" srcId="{03AC3518-5E8C-43C7-A108-2718AC953779}" destId="{D5492D65-4C10-449E-BE66-E32F1C81085B}" srcOrd="3" destOrd="0" presId="urn:microsoft.com/office/officeart/2016/7/layout/RepeatingBendingProcessNew"/>
    <dgm:cxn modelId="{61118F66-B888-4AAB-910B-2F3D0242B914}" type="presParOf" srcId="{D5492D65-4C10-449E-BE66-E32F1C81085B}" destId="{4C723418-423A-4A4E-BAA4-21B26C139819}" srcOrd="0" destOrd="0" presId="urn:microsoft.com/office/officeart/2016/7/layout/RepeatingBendingProcessNew"/>
    <dgm:cxn modelId="{0E3BB624-3984-4DF5-B669-05B9E6C88CD0}" type="presParOf" srcId="{03AC3518-5E8C-43C7-A108-2718AC953779}" destId="{54A291E6-0158-4578-8E02-52C9B4934922}" srcOrd="4" destOrd="0" presId="urn:microsoft.com/office/officeart/2016/7/layout/RepeatingBendingProcessNew"/>
    <dgm:cxn modelId="{99625A48-F5BA-4A54-BCFA-337BB86667D6}" type="presParOf" srcId="{03AC3518-5E8C-43C7-A108-2718AC953779}" destId="{3F5F4729-32F5-4733-8CEC-D9D306D203B0}" srcOrd="5" destOrd="0" presId="urn:microsoft.com/office/officeart/2016/7/layout/RepeatingBendingProcessNew"/>
    <dgm:cxn modelId="{2F52A56A-EE07-4D88-85AF-001B113C731A}" type="presParOf" srcId="{3F5F4729-32F5-4733-8CEC-D9D306D203B0}" destId="{31854A0D-C34A-4E65-80DF-CFED373BE080}" srcOrd="0" destOrd="0" presId="urn:microsoft.com/office/officeart/2016/7/layout/RepeatingBendingProcessNew"/>
    <dgm:cxn modelId="{AD92D1C9-943F-40A3-AEB7-F1FF29A5D51E}" type="presParOf" srcId="{03AC3518-5E8C-43C7-A108-2718AC953779}" destId="{B1B3D9AB-1FFE-4AE4-8B4E-E4E57FE374E5}" srcOrd="6" destOrd="0" presId="urn:microsoft.com/office/officeart/2016/7/layout/RepeatingBendingProcessNew"/>
    <dgm:cxn modelId="{7487EEDF-94AB-453A-84E2-CF99E907E5CD}" type="presParOf" srcId="{03AC3518-5E8C-43C7-A108-2718AC953779}" destId="{079494E4-5D93-46FD-8DE2-9D69B308F8A3}" srcOrd="7" destOrd="0" presId="urn:microsoft.com/office/officeart/2016/7/layout/RepeatingBendingProcessNew"/>
    <dgm:cxn modelId="{E9AF066F-C39F-46A8-A20A-2ACFABE0C496}" type="presParOf" srcId="{079494E4-5D93-46FD-8DE2-9D69B308F8A3}" destId="{B73B2EAC-EEDC-42F8-B908-88FD2774371C}" srcOrd="0" destOrd="0" presId="urn:microsoft.com/office/officeart/2016/7/layout/RepeatingBendingProcessNew"/>
    <dgm:cxn modelId="{C26B6B50-60CC-4FE7-BD7C-956DF1C98950}" type="presParOf" srcId="{03AC3518-5E8C-43C7-A108-2718AC953779}" destId="{54FFBA24-D54D-4E87-9462-F12D4F6B4105}" srcOrd="8" destOrd="0" presId="urn:microsoft.com/office/officeart/2016/7/layout/RepeatingBendingProcessNew"/>
    <dgm:cxn modelId="{E15D4718-1830-4ABF-9845-DFB0C74C4AEB}" type="presParOf" srcId="{03AC3518-5E8C-43C7-A108-2718AC953779}" destId="{27C9BE76-71A8-41D5-86D5-0CB6374B9ABC}" srcOrd="9" destOrd="0" presId="urn:microsoft.com/office/officeart/2016/7/layout/RepeatingBendingProcessNew"/>
    <dgm:cxn modelId="{BB751044-E709-4299-9786-9ACB64D13311}" type="presParOf" srcId="{27C9BE76-71A8-41D5-86D5-0CB6374B9ABC}" destId="{C8AD21AB-0B2E-48AF-8F10-D0FB5E8EB8A3}" srcOrd="0" destOrd="0" presId="urn:microsoft.com/office/officeart/2016/7/layout/RepeatingBendingProcessNew"/>
    <dgm:cxn modelId="{E644CBCB-1D05-4E68-96E3-B371F286A74D}" type="presParOf" srcId="{03AC3518-5E8C-43C7-A108-2718AC953779}" destId="{13C30918-2CFD-406B-9463-B3FFD35B815B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6958D-3529-4CEC-91DF-9D04A0FE5693}">
      <dsp:nvSpPr>
        <dsp:cNvPr id="0" name=""/>
        <dsp:cNvSpPr/>
      </dsp:nvSpPr>
      <dsp:spPr>
        <a:xfrm>
          <a:off x="3897124" y="1153385"/>
          <a:ext cx="8622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62268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4305937" y="1194636"/>
        <a:ext cx="44643" cy="8937"/>
      </dsp:txXfrm>
    </dsp:sp>
    <dsp:sp modelId="{27468CD7-FE65-49AA-BC0A-BBBFB5319A9C}">
      <dsp:nvSpPr>
        <dsp:cNvPr id="0" name=""/>
        <dsp:cNvSpPr/>
      </dsp:nvSpPr>
      <dsp:spPr>
        <a:xfrm>
          <a:off x="16887" y="34494"/>
          <a:ext cx="3882036" cy="232922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23" tIns="199673" rIns="190223" bIns="19967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Will what the treatment will do meet the expectations of the person considering treatment along with their family?</a:t>
          </a:r>
        </a:p>
      </dsp:txBody>
      <dsp:txXfrm>
        <a:off x="16887" y="34494"/>
        <a:ext cx="3882036" cy="2329222"/>
      </dsp:txXfrm>
    </dsp:sp>
    <dsp:sp modelId="{D5492D65-4C10-449E-BE66-E32F1C81085B}">
      <dsp:nvSpPr>
        <dsp:cNvPr id="0" name=""/>
        <dsp:cNvSpPr/>
      </dsp:nvSpPr>
      <dsp:spPr>
        <a:xfrm>
          <a:off x="8672029" y="1153385"/>
          <a:ext cx="8622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62268" y="45720"/>
              </a:lnTo>
            </a:path>
          </a:pathLst>
        </a:custGeom>
        <a:noFill/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080842" y="1194636"/>
        <a:ext cx="44643" cy="8937"/>
      </dsp:txXfrm>
    </dsp:sp>
    <dsp:sp modelId="{47A1E57B-0276-4A13-B4D1-908F0265FDD4}">
      <dsp:nvSpPr>
        <dsp:cNvPr id="0" name=""/>
        <dsp:cNvSpPr/>
      </dsp:nvSpPr>
      <dsp:spPr>
        <a:xfrm>
          <a:off x="4791793" y="34494"/>
          <a:ext cx="3882036" cy="2329222"/>
        </a:xfrm>
        <a:prstGeom prst="rect">
          <a:avLst/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23" tIns="199673" rIns="190223" bIns="19967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Does the </a:t>
          </a:r>
          <a:r>
            <a:rPr lang="en-US" sz="2800" kern="1200" dirty="0" err="1"/>
            <a:t>peron</a:t>
          </a:r>
          <a:r>
            <a:rPr lang="en-US" sz="2800" kern="1200" dirty="0"/>
            <a:t> considering treatment have risk factors that increase risk for bad side events? </a:t>
          </a:r>
        </a:p>
      </dsp:txBody>
      <dsp:txXfrm>
        <a:off x="4791793" y="34494"/>
        <a:ext cx="3882036" cy="2329222"/>
      </dsp:txXfrm>
    </dsp:sp>
    <dsp:sp modelId="{3F5F4729-32F5-4733-8CEC-D9D306D203B0}">
      <dsp:nvSpPr>
        <dsp:cNvPr id="0" name=""/>
        <dsp:cNvSpPr/>
      </dsp:nvSpPr>
      <dsp:spPr>
        <a:xfrm>
          <a:off x="1957906" y="2361916"/>
          <a:ext cx="9549810" cy="862268"/>
        </a:xfrm>
        <a:custGeom>
          <a:avLst/>
          <a:gdLst/>
          <a:ahLst/>
          <a:cxnLst/>
          <a:rect l="0" t="0" r="0" b="0"/>
          <a:pathLst>
            <a:path>
              <a:moveTo>
                <a:pt x="9549810" y="0"/>
              </a:moveTo>
              <a:lnTo>
                <a:pt x="9549810" y="448234"/>
              </a:lnTo>
              <a:lnTo>
                <a:pt x="0" y="448234"/>
              </a:lnTo>
              <a:lnTo>
                <a:pt x="0" y="862268"/>
              </a:lnTo>
            </a:path>
          </a:pathLst>
        </a:custGeom>
        <a:noFill/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493025" y="2788582"/>
        <a:ext cx="479572" cy="8937"/>
      </dsp:txXfrm>
    </dsp:sp>
    <dsp:sp modelId="{54A291E6-0158-4578-8E02-52C9B4934922}">
      <dsp:nvSpPr>
        <dsp:cNvPr id="0" name=""/>
        <dsp:cNvSpPr/>
      </dsp:nvSpPr>
      <dsp:spPr>
        <a:xfrm>
          <a:off x="9566698" y="34494"/>
          <a:ext cx="3882036" cy="2329222"/>
        </a:xfrm>
        <a:prstGeom prst="rect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23" tIns="199673" rIns="190223" bIns="19967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Is the person considering treatment willing to assume the burden of every two-week infusions?</a:t>
          </a:r>
        </a:p>
      </dsp:txBody>
      <dsp:txXfrm>
        <a:off x="9566698" y="34494"/>
        <a:ext cx="3882036" cy="2329222"/>
      </dsp:txXfrm>
    </dsp:sp>
    <dsp:sp modelId="{079494E4-5D93-46FD-8DE2-9D69B308F8A3}">
      <dsp:nvSpPr>
        <dsp:cNvPr id="0" name=""/>
        <dsp:cNvSpPr/>
      </dsp:nvSpPr>
      <dsp:spPr>
        <a:xfrm>
          <a:off x="3897124" y="4375476"/>
          <a:ext cx="8622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62268" y="45720"/>
              </a:lnTo>
            </a:path>
          </a:pathLst>
        </a:custGeom>
        <a:noFill/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4305937" y="4416727"/>
        <a:ext cx="44643" cy="8937"/>
      </dsp:txXfrm>
    </dsp:sp>
    <dsp:sp modelId="{B1B3D9AB-1FFE-4AE4-8B4E-E4E57FE374E5}">
      <dsp:nvSpPr>
        <dsp:cNvPr id="0" name=""/>
        <dsp:cNvSpPr/>
      </dsp:nvSpPr>
      <dsp:spPr>
        <a:xfrm>
          <a:off x="16887" y="3256585"/>
          <a:ext cx="3882036" cy="2329222"/>
        </a:xfrm>
        <a:prstGeom prst="rect">
          <a:avLst/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23" tIns="199673" rIns="190223" bIns="19967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Is the person considering treatment willing to assume the additional costs of MRI monitoring and clinical visits?</a:t>
          </a:r>
        </a:p>
      </dsp:txBody>
      <dsp:txXfrm>
        <a:off x="16887" y="3256585"/>
        <a:ext cx="3882036" cy="2329222"/>
      </dsp:txXfrm>
    </dsp:sp>
    <dsp:sp modelId="{27C9BE76-71A8-41D5-86D5-0CB6374B9ABC}">
      <dsp:nvSpPr>
        <dsp:cNvPr id="0" name=""/>
        <dsp:cNvSpPr/>
      </dsp:nvSpPr>
      <dsp:spPr>
        <a:xfrm>
          <a:off x="8672029" y="4375476"/>
          <a:ext cx="8622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62268" y="45720"/>
              </a:lnTo>
            </a:path>
          </a:pathLst>
        </a:custGeom>
        <a:noFill/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080842" y="4416727"/>
        <a:ext cx="44643" cy="8937"/>
      </dsp:txXfrm>
    </dsp:sp>
    <dsp:sp modelId="{54FFBA24-D54D-4E87-9462-F12D4F6B4105}">
      <dsp:nvSpPr>
        <dsp:cNvPr id="0" name=""/>
        <dsp:cNvSpPr/>
      </dsp:nvSpPr>
      <dsp:spPr>
        <a:xfrm>
          <a:off x="4791793" y="3256585"/>
          <a:ext cx="3882036" cy="2329222"/>
        </a:xfrm>
        <a:prstGeom prst="rect">
          <a:avLst/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23" tIns="199673" rIns="190223" bIns="19967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Will the treatment work as effectively in persons who weren’t included in the original studies?</a:t>
          </a:r>
        </a:p>
      </dsp:txBody>
      <dsp:txXfrm>
        <a:off x="4791793" y="3256585"/>
        <a:ext cx="3882036" cy="2329222"/>
      </dsp:txXfrm>
    </dsp:sp>
    <dsp:sp modelId="{13C30918-2CFD-406B-9463-B3FFD35B815B}">
      <dsp:nvSpPr>
        <dsp:cNvPr id="0" name=""/>
        <dsp:cNvSpPr/>
      </dsp:nvSpPr>
      <dsp:spPr>
        <a:xfrm>
          <a:off x="9566698" y="3256585"/>
          <a:ext cx="3882036" cy="2329222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23" tIns="199673" rIns="190223" bIns="199673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Will the treatment be equally effective in underrepresented minority populations?</a:t>
          </a:r>
        </a:p>
      </dsp:txBody>
      <dsp:txXfrm>
        <a:off x="9566698" y="3256585"/>
        <a:ext cx="3882036" cy="2329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9T15:17:54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5294 280 24575,'-23'0'0,"-30"0"0,-19 0 0,24 0 0,-5 0 0,-15 0 0,-5 0 0,-11 0 0,-3 0 0,1 0 0,-3 0 0,13 0 0,-3 0 0,-3 0-702,-9 0 0,-2 0 1,-3 0 701,18 0 0,-2 0 0,-1 0 0,-2 0 0,-8 0 0,-1 0 0,-1 0 0,3 0 0,9 0 0,3 0 0,1 0 0,1 0-98,-18 1 0,2 0 1,2 1 97,5 2 0,1 1 0,2 1 0,6 0 0,1 1 0,2 0-54,4 2 0,2 1 0,0 0 54,-27 4 0,2 0 0,10-1 0,1 1 0,7 1 0,1-1 759,6 0 1,2 0-760,8 0 0,2 1 429,3 0 0,0 0-429,0 0 0,-1 1 91,0 2 1,-2 1-92,-2 1 0,-1 2 0,1 1 0,3 0 0,3 1 0,2 0 0,2 2 0,0 1 0,5 0 0,0 1 0,0 1 0,1 1 0,0 3 0,2 1 0,-29 32 0,9 4 0,9 7 0,13 5 0,20-33 0,2 3 0,0 5 0,2 2 0,1 4 0,1 1 0,-1 2 0,1-1 0,2-5 0,0-3 0,-4 40 0,5-19 0,4-15 0,4 2 0,6 8 0,9-26 0,9 1 0,14 11 0,10 1 0,-3-14 0,5 0 0,5 1-368,12 6 0,5 1 1,1-1 367,1 1 0,2-1 0,1-1 0,0-1 0,2-1 0,-2-2 0,-5-2 0,0-2 0,0-3 0,-3-4 0,-1-3 0,2-1 0,5-3 0,1-1 0,1-3 0,-3-2 0,0-3 0,2-2 0,7-2 0,2-4 0,1-1 0,2-2 0,0-3 0,0-1 0,3-2 0,0-1 0,1-1 0,5-2 0,0 0 0,-1 0 0,-8 0 0,-1 0 0,-1-2 0,-2-1 0,-1-1 0,0-2 0,-1-3 0,-1-1 0,-1-4 0,-2-2 0,0-3 0,-1-2 0,1-2 0,0-3 0,-1 0 0,1 0 0,0-2 0,-1 0 0,-1 0 0,-1 0 0,0 1-168,-2 1 1,0 1-1,-1 1 168,0 0 0,-1 1 0,-1 0 0,-3 1 0,-2 2 0,1 0 0,-1 1 0,0 1 0,0 1 0,0-1 0,0 1 0,-1-1 0,28-7 0,-1-2 0,3 0 0,-2 0 0,-2-2 0,0 1 0,-1 2 0,1 0 0,-2 3 0,-2 0 0,-10 4 0,-2 0 0,-4 3 0,-3 0 0,-7 2 0,-3-1 0,-4 0 0,-2-1 537,-1-2 1,-1-1-538,39-25 531,-6-3-531,-10 0 0,-9 1 0,-4-3 0,-4-7 0,-3-11 0,-9-17 0,-26 33 0,-4-3 0,-3-10 0,-5-3 0,-3-8 0,-5-3 0,-7-5 0,-6-2 0,-4-2 0,-6 1 0,-5 1 0,-6 3 0,-6 3 0,-7 3 0,-9-1 0,-7 4 0,18 27 0,-2 2 0,-3 1-212,-7-1 0,-3 2 0,-1 2 212,-4 1 0,-2 2 0,-1 2 0,1 2 0,-1 3 0,0 1 0,-1 2 0,1 1 0,0 2 0,-24-5 0,4 3 0,8 3 0,4 2 0,11 5 0,3 1 0,8 1 0,2 1 0,-39-8 0,13 5 0,8 0 636,8 5-636,6 4 0,9 3 0,3 4 0,3 0 0,-1 2 0,-9 12 0,-5 15 0,-2 14 0,-2 8 0,6-5 0,5-2 0,7-7 0,8-2 0,2 0 0,3 0 0,0 4 0,2 0 0,7-4 0,7-9 0,6-11 0,3-8 0,5-5 0,-1-2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9T15:17:59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5311 10 24575,'-48'0'0,"-1"0"0,-8 0 0,-12 0 0,-7 0 0,12 0 0,-4 0 0,-3 0-1058,-18 0 0,-5 0 0,-2 0 1058,16 0 0,-1 0 0,-2 0 0,-1 0-414,-11 0 0,-2 0 1,-2 0-1,1 0 414,16 0 0,-1 0 0,0 0 0,1 0 0,1 0 0,-14 0 0,2 0 0,0 0 0,2 0-22,5 0 0,2 0 0,0 0 0,1 0 22,5 0 0,0 0 0,2 0 0,0 0 0,-15 0 0,2 0 0,1 0-182,1 0 0,2 0 0,0 0 182,6 1 0,2 0 0,1 1 0,5 1 0,1 1 0,1 0 659,-27 3 1,2 3-660,10 1 0,3 2 1018,7 0 1,3 2-1019,7-1 0,3 2 694,5 1 0,1 0-694,-1 0 0,0 0 359,1 0 1,0-1-360,2 0 0,1-1 0,-44 10 0,21-6 0,15-4 0,19 2 0,10 7 0,10 16 0,7 19 0,4 23 0,7-30 0,2 2 0,-1 6 0,2 1 0,2 5 0,3 0 0,2 0 0,5-1 0,5-2 0,7-2 0,4-2 0,6-3 0,10 0 0,6-4 0,13 1 0,7-4 0,-12-12 0,5-3 0,2 0-432,11 1 1,3-1-1,4-2 432,-12-7 0,2-1 0,2-1 0,1 0 0,3 0 0,2-1 0,0-1 0,0-1 0,-4-2 0,0-2 0,-1 0 0,1-1 0,-1 0 0,1-1 0,-1 0 0,-2-1 0,18 1 0,-1 0 0,0-2 0,3 0 0,1-1 0,1-1 0,-19-1 0,0-1 0,0 0 0,0 0 0,-1-1 0,0-1 0,0 0 0,1-1 0,5 0 0,0 0 0,1 0 0,0-1 0,0-1 0,0 0 0,-1-1 0,1 0 0,1-2 0,0 1 0,-1-2 0,1 1 0,-1 1 0,1-1 0,-1 0 0,-1-1 0,-5 1 0,-1-2 0,-1 1 0,-1-1 0,19-1 0,-2-1 0,0 0 0,-2-2 0,-1 0 0,-2-1-215,-4-1 0,-1 0 0,-1-2 215,-3 1 0,0-1 0,-1-2 0,1 0 0,-1-1 0,-1-1 0,-2-1 0,0 0 0,-1-2 0,2 0 0,0-1 0,-1-1 0,-3 1 0,0 0 0,-3 0 0,26-8 0,-3-1 0,-9 0 0,-2-1 0,-7 0 0,-2-3 0,0-5 0,0-4 0,3-3 0,-1-3 0,-1-1 0,-2-2 626,-4 1 0,-2 1-626,-9 6 0,-4 2 344,-7 6 0,-2 2-344,32-20 0,0 2 0,10-5 0,-37 22 0,1-2 0,1-3 0,0-1 0,-1 0 0,-1-1 0,-6 4 0,-3-1 0,27-30 0,-16 10 0,-11 0 0,-4-1 0,-12 1 0,-7 0 0,-9 0 0,-5 1 0,-11 1 0,-22 0 0,-32 3 0,19 26 0,-5 3 0,-5 1 0,-3 3 0,-6 3 0,-2 4 0,-3 3 0,-1 3 0,-9 2 0,-2 2 0,-4 1 0,1 0 0,3 0 0,3 0 0,7 0 0,5 0 0,-33 1 0,27 2 0,8 6 0,-9 6 0,-16 6 0,39-7 0,-1 0 0,-1-1 0,0 0 0,-41 12 0,18-5 0,20-6 0,13-2 0,3-3 0,0 0 0,-4 1 0,-2 0 0,-3 2 0,5-1 0,0-1 0,-7 3 0,-4-3 0,-9-3 0,1-3 0,3-4 0,1 0 0,-7 0 0,-7 0 0,-8 0 0,-4 0 0,7 0 0,10 0 0,14 0 0,13 0 0,10 0 0,4-3 0,1-3 0,-2-4 0,1-1 0,0 1 0,-4 3 0,2 2 0,1-1 0,3 0 0,5 0 0,1 0 0,-2-1 0,0 1 0,0-4 0,-1 3 0,0-4 0,0 1 0,-2 0 0,0-1 0,-1 2 0,-2 0 0,1-2 0,2-1 0,5 3 0,5 3 0,5 4 0,5-1 0,-2 0 0,3-3 0,-1 0 0,-1 3 0,2 0 0,0 0 0,0 0 0,3-3 0,0-3 0,0 4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12:56:0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008BE-51D8-7A4C-B006-6931E38C6B0F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CE3C7-5D0F-8941-ADFE-8398748DB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02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Only 1 in 5 people who develop ARIA from lecanemab experience symptoms (most commonly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headache, visual changes, and confusion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CE3C7-5D0F-8941-ADFE-8398748DB8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74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customXml" Target="../ink/ink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4.xml"/><Relationship Id="rId5" Type="http://schemas.openxmlformats.org/officeDocument/2006/relationships/image" Target="../media/image36.png"/><Relationship Id="rId4" Type="http://schemas.openxmlformats.org/officeDocument/2006/relationships/customXml" Target="../ink/ink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304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22B5F6B-0652-8C53-405F-0ACF14AC70B7}"/>
              </a:ext>
            </a:extLst>
          </p:cNvPr>
          <p:cNvSpPr txBox="1"/>
          <p:nvPr/>
        </p:nvSpPr>
        <p:spPr>
          <a:xfrm>
            <a:off x="9850348" y="2024339"/>
            <a:ext cx="6989852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u="sng" dirty="0">
                <a:latin typeface="Arial" panose="020B0604020202020204" pitchFamily="34" charset="0"/>
                <a:cs typeface="Arial" panose="020B0604020202020204" pitchFamily="34" charset="0"/>
              </a:rPr>
              <a:t>Today’s Panel: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Gad Marshall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MD – Director of Clinical Trials at the BWH Center for Alzheimer Research and Treatment (CART)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Dorene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Rentz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PsyD – Co-Director, Outreach, Recruitment &amp; Engagement Core at MADRC, Co-Director of CART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Christine Ritchie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MD, MSPH – Co-Director, Outreach, Recruitment &amp; Engagement Core at MADRC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Mike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Erkkinen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MD – Director BWH Division of Cognitive &amp; Behavioral Neurology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John Dickson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MD, PhD – Neurologist, MGH Memory Disorders Division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Art Canter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– Research Participant at MADRC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661277-1D7D-F646-C360-0321B3D6FDA3}"/>
              </a:ext>
            </a:extLst>
          </p:cNvPr>
          <p:cNvSpPr txBox="1"/>
          <p:nvPr/>
        </p:nvSpPr>
        <p:spPr>
          <a:xfrm>
            <a:off x="5957596" y="437079"/>
            <a:ext cx="727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Welcome! We will start the program soon</a:t>
            </a:r>
            <a:r>
              <a:rPr lang="en-US" dirty="0"/>
              <a:t>.</a:t>
            </a:r>
          </a:p>
        </p:txBody>
      </p:sp>
      <p:pic>
        <p:nvPicPr>
          <p:cNvPr id="16" name="Picture 15" descr="A poster with text and images of people&#10;&#10;Description automatically generated">
            <a:extLst>
              <a:ext uri="{FF2B5EF4-FFF2-40B4-BE49-F238E27FC236}">
                <a16:creationId xmlns:a16="http://schemas.microsoft.com/office/drawing/2014/main" id="{23053338-C05E-735A-B6D9-AC839FDAA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00" y="1115302"/>
            <a:ext cx="6223082" cy="8056395"/>
          </a:xfrm>
          <a:prstGeom prst="rect">
            <a:avLst/>
          </a:prstGeom>
          <a:effectLst>
            <a:glow rad="63500">
              <a:schemeClr val="bg1">
                <a:lumMod val="8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3723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close-up of a brain scan&#10;&#10;Description automatically generated">
            <a:extLst>
              <a:ext uri="{FF2B5EF4-FFF2-40B4-BE49-F238E27FC236}">
                <a16:creationId xmlns:a16="http://schemas.microsoft.com/office/drawing/2014/main" id="{E629B602-4E0D-D318-E4A2-ACD86FFFC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93372"/>
            <a:ext cx="13398052" cy="89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68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close-up of a brain scan&#10;&#10;Description automatically generated">
            <a:extLst>
              <a:ext uri="{FF2B5EF4-FFF2-40B4-BE49-F238E27FC236}">
                <a16:creationId xmlns:a16="http://schemas.microsoft.com/office/drawing/2014/main" id="{A770729F-2737-24FF-5E64-83EB73BEA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81" y="472658"/>
            <a:ext cx="13498237" cy="907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47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white paper with black text&#10;&#10;Description automatically generated">
            <a:extLst>
              <a:ext uri="{FF2B5EF4-FFF2-40B4-BE49-F238E27FC236}">
                <a16:creationId xmlns:a16="http://schemas.microsoft.com/office/drawing/2014/main" id="{C385FD06-5CDF-EBAC-7FF6-60512313A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25" y="263014"/>
            <a:ext cx="13742147" cy="932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21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diagram of a disease development pipeline&#10;&#10;Description automatically generated">
            <a:extLst>
              <a:ext uri="{FF2B5EF4-FFF2-40B4-BE49-F238E27FC236}">
                <a16:creationId xmlns:a16="http://schemas.microsoft.com/office/drawing/2014/main" id="{425905E1-6BB1-BAAD-C86A-01D735CFB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608" y="30861"/>
            <a:ext cx="14087250" cy="935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31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F8613B8-3510-9F07-65F6-F9E1ACC3E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383" y="-169603"/>
            <a:ext cx="13876137" cy="987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03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00EA85E-A2D9-B8F6-1683-7F59A0E59527}"/>
              </a:ext>
            </a:extLst>
          </p:cNvPr>
          <p:cNvSpPr/>
          <p:nvPr/>
        </p:nvSpPr>
        <p:spPr>
          <a:xfrm flipH="1">
            <a:off x="11786188" y="2185206"/>
            <a:ext cx="6044612" cy="3634259"/>
          </a:xfrm>
          <a:prstGeom prst="wedgeRoundRect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As a health care professional, I may want a treatment that improves brain health and has fewer side effects for persons living with dementia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0CFDFD-62AE-41B8-7393-6D80694A2ABB}"/>
              </a:ext>
            </a:extLst>
          </p:cNvPr>
          <p:cNvSpPr txBox="1"/>
          <p:nvPr/>
        </p:nvSpPr>
        <p:spPr>
          <a:xfrm>
            <a:off x="2890013" y="608149"/>
            <a:ext cx="13504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What people want from a treatment varies from person to person and depends on who you are talking to…. 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5600166D-01DD-0A8F-FD74-53D3266AC335}"/>
              </a:ext>
            </a:extLst>
          </p:cNvPr>
          <p:cNvSpPr/>
          <p:nvPr/>
        </p:nvSpPr>
        <p:spPr>
          <a:xfrm>
            <a:off x="6628346" y="4914900"/>
            <a:ext cx="6935254" cy="4343400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As a care partner, I may  want a treatment </a:t>
            </a:r>
            <a:r>
              <a:rPr lang="en-US" sz="3200" dirty="0" err="1">
                <a:solidFill>
                  <a:schemeClr val="tx1"/>
                </a:solidFill>
              </a:rPr>
              <a:t>tha</a:t>
            </a:r>
            <a:r>
              <a:rPr lang="en-US" sz="3200" dirty="0">
                <a:solidFill>
                  <a:schemeClr val="tx1"/>
                </a:solidFill>
              </a:rPr>
              <a:t> t  helps with sleep or lowers social isolation or increases what my loved one can do without my help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36723AC-2B7E-C9AA-2648-DEB9FC392DEC}"/>
              </a:ext>
            </a:extLst>
          </p:cNvPr>
          <p:cNvSpPr/>
          <p:nvPr/>
        </p:nvSpPr>
        <p:spPr>
          <a:xfrm>
            <a:off x="2261187" y="2454527"/>
            <a:ext cx="6172199" cy="336493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As a patient, I may care about what a treatment can do to affect what I can do or how long I can live or how my life impacts my family </a:t>
            </a:r>
          </a:p>
        </p:txBody>
      </p:sp>
    </p:spTree>
    <p:extLst>
      <p:ext uri="{BB962C8B-B14F-4D97-AF65-F5344CB8AC3E}">
        <p14:creationId xmlns:p14="http://schemas.microsoft.com/office/powerpoint/2010/main" val="2983871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578C1-31F8-1A08-6BF5-863586E5C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205"/>
          <a:stretch/>
        </p:blipFill>
        <p:spPr>
          <a:xfrm>
            <a:off x="1972176" y="2538723"/>
            <a:ext cx="16374820" cy="7896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D03D45-E603-6527-7DDA-93DA351EE6AF}"/>
              </a:ext>
            </a:extLst>
          </p:cNvPr>
          <p:cNvSpPr txBox="1"/>
          <p:nvPr/>
        </p:nvSpPr>
        <p:spPr>
          <a:xfrm>
            <a:off x="2743200" y="340882"/>
            <a:ext cx="137082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When persons with dementia or their loved ones were asked what an ideal treatment for dementia would do for them, they said…</a:t>
            </a:r>
          </a:p>
        </p:txBody>
      </p:sp>
    </p:spTree>
    <p:extLst>
      <p:ext uri="{BB962C8B-B14F-4D97-AF65-F5344CB8AC3E}">
        <p14:creationId xmlns:p14="http://schemas.microsoft.com/office/powerpoint/2010/main" val="2411172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ECFD1F-F2A8-0176-AD4E-9156B2CE4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41" r="31082"/>
          <a:stretch/>
        </p:blipFill>
        <p:spPr>
          <a:xfrm>
            <a:off x="2667000" y="2298844"/>
            <a:ext cx="11039238" cy="72963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D19F34-51F5-18B6-342D-D600B1CCD115}"/>
              </a:ext>
            </a:extLst>
          </p:cNvPr>
          <p:cNvSpPr txBox="1"/>
          <p:nvPr/>
        </p:nvSpPr>
        <p:spPr>
          <a:xfrm>
            <a:off x="2489810" y="263014"/>
            <a:ext cx="145723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With lecanemab, the decline in quality of life reported by the person with dementia and their study partner was slower then without lecanemab.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3CE2A5-A726-0288-BF94-1766C929C9C8}"/>
              </a:ext>
            </a:extLst>
          </p:cNvPr>
          <p:cNvSpPr txBox="1"/>
          <p:nvPr/>
        </p:nvSpPr>
        <p:spPr>
          <a:xfrm>
            <a:off x="14239637" y="3128753"/>
            <a:ext cx="3429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Even with lecanemab, quality of life declines over time.</a:t>
            </a:r>
          </a:p>
        </p:txBody>
      </p:sp>
    </p:spTree>
    <p:extLst>
      <p:ext uri="{BB962C8B-B14F-4D97-AF65-F5344CB8AC3E}">
        <p14:creationId xmlns:p14="http://schemas.microsoft.com/office/powerpoint/2010/main" val="2742659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76657-AFD9-33AB-E282-B0EE3F3D5E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116"/>
          <a:stretch/>
        </p:blipFill>
        <p:spPr>
          <a:xfrm>
            <a:off x="3080699" y="4929857"/>
            <a:ext cx="13961145" cy="4795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8CF8F5-485C-210C-341B-92404B4393F7}"/>
              </a:ext>
            </a:extLst>
          </p:cNvPr>
          <p:cNvSpPr txBox="1"/>
          <p:nvPr/>
        </p:nvSpPr>
        <p:spPr>
          <a:xfrm>
            <a:off x="2743200" y="283606"/>
            <a:ext cx="109026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ARIA = Amyloid-Related Imaging Abnormalities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F3E10F-138E-C020-B2B8-65A7861F0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337" y="1457117"/>
            <a:ext cx="16002000" cy="2971102"/>
          </a:xfrm>
        </p:spPr>
        <p:txBody>
          <a:bodyPr>
            <a:noAutofit/>
          </a:bodyPr>
          <a:lstStyle/>
          <a:p>
            <a:r>
              <a:rPr lang="en-US" sz="4400" dirty="0"/>
              <a:t>In treatments like lecanemab, about one-quarter to one-third have either ARIA related to brain swelling (edema) or ARIA related to bleeding in the brain (hemorrhage)</a:t>
            </a:r>
          </a:p>
          <a:p>
            <a:r>
              <a:rPr lang="en-US" sz="4400" dirty="0"/>
              <a:t>Of people who have one of these ARIA changes on their MRI, 1 in 5 have symptoms and 1 in 100 have severe or serious symptoms</a:t>
            </a:r>
          </a:p>
        </p:txBody>
      </p:sp>
    </p:spTree>
    <p:extLst>
      <p:ext uri="{BB962C8B-B14F-4D97-AF65-F5344CB8AC3E}">
        <p14:creationId xmlns:p14="http://schemas.microsoft.com/office/powerpoint/2010/main" val="3974454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265472-C5ED-DA7B-32DD-72D9E3DCD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1" y="-113800"/>
            <a:ext cx="14536239" cy="1001854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5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A88E4951-78B6-A454-67B8-C5828B962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86" y="92207"/>
            <a:ext cx="15855851" cy="94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5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5D51A4-6BD7-68E2-87D9-124DC6E06718}"/>
              </a:ext>
            </a:extLst>
          </p:cNvPr>
          <p:cNvSpPr txBox="1"/>
          <p:nvPr/>
        </p:nvSpPr>
        <p:spPr>
          <a:xfrm>
            <a:off x="2667000" y="1153565"/>
            <a:ext cx="12784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Questions to ask about new treatments like lecanemab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85F9891-3059-5EE6-AF9B-63D005E48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2431367"/>
            <a:ext cx="9808586" cy="7969933"/>
          </a:xfrm>
        </p:spPr>
        <p:txBody>
          <a:bodyPr>
            <a:normAutofit/>
          </a:bodyPr>
          <a:lstStyle/>
          <a:p>
            <a:r>
              <a:rPr lang="en-US" sz="4400" dirty="0"/>
              <a:t>Is slowing of disease progression (a slower decline of quality of life (equal to a time savings of 6 months) on a brain test worth the cost and burden of treatment?</a:t>
            </a:r>
          </a:p>
          <a:p>
            <a:endParaRPr lang="en-US" sz="4400" dirty="0"/>
          </a:p>
          <a:p>
            <a:r>
              <a:rPr lang="en-US" sz="4400" dirty="0"/>
              <a:t>Do the changes we see make a difference over a longer period of time?</a:t>
            </a:r>
          </a:p>
        </p:txBody>
      </p:sp>
      <p:pic>
        <p:nvPicPr>
          <p:cNvPr id="17" name="Graphic 16" descr="Thought outline">
            <a:extLst>
              <a:ext uri="{FF2B5EF4-FFF2-40B4-BE49-F238E27FC236}">
                <a16:creationId xmlns:a16="http://schemas.microsoft.com/office/drawing/2014/main" id="{5EC0291F-8ACA-BDBE-FA9B-6FD6E9C0B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2292" y="3598974"/>
            <a:ext cx="4867502" cy="486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90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506966-61F4-4BD2-D1F7-9321998F1A51}"/>
              </a:ext>
            </a:extLst>
          </p:cNvPr>
          <p:cNvSpPr txBox="1"/>
          <p:nvPr/>
        </p:nvSpPr>
        <p:spPr>
          <a:xfrm>
            <a:off x="3429000" y="1243898"/>
            <a:ext cx="937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 Family Members’ Perspective</a:t>
            </a:r>
          </a:p>
          <a:p>
            <a:endParaRPr lang="en-US" dirty="0"/>
          </a:p>
        </p:txBody>
      </p:sp>
      <p:pic>
        <p:nvPicPr>
          <p:cNvPr id="11" name="Picture 10" descr="A person and person sitting on a bench in the woods&#10;&#10;Description automatically generated">
            <a:extLst>
              <a:ext uri="{FF2B5EF4-FFF2-40B4-BE49-F238E27FC236}">
                <a16:creationId xmlns:a16="http://schemas.microsoft.com/office/drawing/2014/main" id="{695E22C1-C8EB-D298-E23B-DA2758BCF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50" y="2927349"/>
            <a:ext cx="7575550" cy="5074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3903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0F88DF-8BA8-60C8-C6CD-1518C21155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2768"/>
          <a:stretch/>
        </p:blipFill>
        <p:spPr>
          <a:xfrm>
            <a:off x="2294708" y="357964"/>
            <a:ext cx="15612291" cy="9178430"/>
          </a:xfrm>
          <a:prstGeom prst="rect">
            <a:avLst/>
          </a:prstGeom>
        </p:spPr>
      </p:pic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A45AE17E-D1E3-9E18-8DA1-69CDE59EEA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3792829"/>
              </p:ext>
            </p:extLst>
          </p:nvPr>
        </p:nvGraphicFramePr>
        <p:xfrm>
          <a:off x="3209926" y="3172266"/>
          <a:ext cx="13465623" cy="562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A1E2682-9BA2-7355-0C03-0DA5976232F4}"/>
              </a:ext>
            </a:extLst>
          </p:cNvPr>
          <p:cNvSpPr txBox="1"/>
          <p:nvPr/>
        </p:nvSpPr>
        <p:spPr>
          <a:xfrm>
            <a:off x="2633169" y="599567"/>
            <a:ext cx="69747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Issues to Consider…</a:t>
            </a:r>
          </a:p>
        </p:txBody>
      </p:sp>
    </p:spTree>
    <p:extLst>
      <p:ext uri="{BB962C8B-B14F-4D97-AF65-F5344CB8AC3E}">
        <p14:creationId xmlns:p14="http://schemas.microsoft.com/office/powerpoint/2010/main" val="2343348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C818844E-DE6B-BD8E-751B-9D46A55B1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-1"/>
            <a:ext cx="16278799" cy="96604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E092C9A-F92C-82C2-A1B9-FF79C3120AEA}"/>
              </a:ext>
            </a:extLst>
          </p:cNvPr>
          <p:cNvSpPr txBox="1"/>
          <p:nvPr/>
        </p:nvSpPr>
        <p:spPr>
          <a:xfrm>
            <a:off x="2971800" y="5905500"/>
            <a:ext cx="1394324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Mike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Erkkinen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MD – Director BWH Division of Cognitive &amp; Behavioral Neurology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John Dickson, MD, PhD – Neurologist, MGH Memory Disorders Division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403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screenshot of a medical program&#10;&#10;Description automatically generated">
            <a:extLst>
              <a:ext uri="{FF2B5EF4-FFF2-40B4-BE49-F238E27FC236}">
                <a16:creationId xmlns:a16="http://schemas.microsoft.com/office/drawing/2014/main" id="{449695AE-8B8E-4F84-A840-CD92B8AAA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07" y="477621"/>
            <a:ext cx="15792102" cy="89876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2E7218-7146-3CC0-CE32-E18A4A61B45C}"/>
              </a:ext>
            </a:extLst>
          </p:cNvPr>
          <p:cNvSpPr/>
          <p:nvPr/>
        </p:nvSpPr>
        <p:spPr>
          <a:xfrm>
            <a:off x="2514600" y="7886700"/>
            <a:ext cx="10134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55ADA7-E225-790B-C4A2-2794D3C29BBA}"/>
              </a:ext>
            </a:extLst>
          </p:cNvPr>
          <p:cNvSpPr/>
          <p:nvPr/>
        </p:nvSpPr>
        <p:spPr>
          <a:xfrm>
            <a:off x="2514600" y="7886700"/>
            <a:ext cx="1013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89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screenshot of a medical application&#10;&#10;Description automatically generated">
            <a:extLst>
              <a:ext uri="{FF2B5EF4-FFF2-40B4-BE49-F238E27FC236}">
                <a16:creationId xmlns:a16="http://schemas.microsoft.com/office/drawing/2014/main" id="{6FE1C98A-9C08-D337-A631-B1D5F7F7E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04" y="344247"/>
            <a:ext cx="15963162" cy="89201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5707C7-56DD-B190-7F14-D92E4F7F6375}"/>
              </a:ext>
            </a:extLst>
          </p:cNvPr>
          <p:cNvSpPr/>
          <p:nvPr/>
        </p:nvSpPr>
        <p:spPr>
          <a:xfrm>
            <a:off x="2514600" y="7886700"/>
            <a:ext cx="10134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78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timeline of patient timeline&#10;&#10;Description automatically generated">
            <a:extLst>
              <a:ext uri="{FF2B5EF4-FFF2-40B4-BE49-F238E27FC236}">
                <a16:creationId xmlns:a16="http://schemas.microsoft.com/office/drawing/2014/main" id="{0D59E2C8-D8D8-9D96-8282-4F3751106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15" y="671615"/>
            <a:ext cx="16121470" cy="89437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C5EE1E-CD59-214A-FF71-D5E75C980698}"/>
              </a:ext>
            </a:extLst>
          </p:cNvPr>
          <p:cNvSpPr/>
          <p:nvPr/>
        </p:nvSpPr>
        <p:spPr>
          <a:xfrm>
            <a:off x="2668440" y="8496300"/>
            <a:ext cx="10458533" cy="37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90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list of medical tests&#10;&#10;Description automatically generated with medium confidence">
            <a:extLst>
              <a:ext uri="{FF2B5EF4-FFF2-40B4-BE49-F238E27FC236}">
                <a16:creationId xmlns:a16="http://schemas.microsoft.com/office/drawing/2014/main" id="{05A282B0-993E-3DB2-A573-AE327EFE5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26" y="571500"/>
            <a:ext cx="15789273" cy="88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87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close-up of a information&#10;&#10;Description automatically generated">
            <a:extLst>
              <a:ext uri="{FF2B5EF4-FFF2-40B4-BE49-F238E27FC236}">
                <a16:creationId xmlns:a16="http://schemas.microsoft.com/office/drawing/2014/main" id="{0DA9A790-F8A3-6869-93F8-0B7CE0B8E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19" y="657094"/>
            <a:ext cx="15073486" cy="842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22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8340E0D5-0B14-00A1-6C7B-65FDD8AE5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87" y="952500"/>
            <a:ext cx="15992350" cy="685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60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close-up of a prescription&#10;&#10;Description automatically generated">
            <a:extLst>
              <a:ext uri="{FF2B5EF4-FFF2-40B4-BE49-F238E27FC236}">
                <a16:creationId xmlns:a16="http://schemas.microsoft.com/office/drawing/2014/main" id="{12CE7D8E-FAF0-1DE1-E05E-2735764DD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54" y="30861"/>
            <a:ext cx="15154420" cy="959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62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blue logo with blue text&#10;&#10;Description automatically generated">
            <a:extLst>
              <a:ext uri="{FF2B5EF4-FFF2-40B4-BE49-F238E27FC236}">
                <a16:creationId xmlns:a16="http://schemas.microsoft.com/office/drawing/2014/main" id="{0D2305B1-E2B8-8D31-2F0A-348D4C663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-113800"/>
            <a:ext cx="16151351" cy="981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55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233731-B18E-AEF8-0354-C768F2DE36DB}"/>
              </a:ext>
            </a:extLst>
          </p:cNvPr>
          <p:cNvSpPr txBox="1"/>
          <p:nvPr/>
        </p:nvSpPr>
        <p:spPr>
          <a:xfrm>
            <a:off x="2646682" y="573362"/>
            <a:ext cx="9205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 Research Participants’ Perspective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6F8994-5929-A1BB-0D21-DB4994D76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1653429"/>
            <a:ext cx="4631660" cy="7177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2598D1-5DB4-C51A-5DA5-3D2C6FCDE406}"/>
              </a:ext>
            </a:extLst>
          </p:cNvPr>
          <p:cNvSpPr txBox="1"/>
          <p:nvPr/>
        </p:nvSpPr>
        <p:spPr>
          <a:xfrm>
            <a:off x="8104375" y="1653429"/>
            <a:ext cx="2190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Art Canter</a:t>
            </a:r>
          </a:p>
        </p:txBody>
      </p:sp>
    </p:spTree>
    <p:extLst>
      <p:ext uri="{BB962C8B-B14F-4D97-AF65-F5344CB8AC3E}">
        <p14:creationId xmlns:p14="http://schemas.microsoft.com/office/powerpoint/2010/main" val="310528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9DDCF-26A4-AFCE-C106-1A990492FA69}"/>
              </a:ext>
            </a:extLst>
          </p:cNvPr>
          <p:cNvSpPr txBox="1"/>
          <p:nvPr/>
        </p:nvSpPr>
        <p:spPr>
          <a:xfrm>
            <a:off x="4325694" y="809082"/>
            <a:ext cx="1030470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value your feedback. Please take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minutes to respond to our post-event survey. </a:t>
            </a:r>
          </a:p>
          <a:p>
            <a:pPr algn="l"/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link will be emailed to all registrants shortly.</a:t>
            </a:r>
            <a:endParaRPr lang="en-US" sz="3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erson using a computer&#10;&#10;Description automatically generated">
            <a:extLst>
              <a:ext uri="{FF2B5EF4-FFF2-40B4-BE49-F238E27FC236}">
                <a16:creationId xmlns:a16="http://schemas.microsoft.com/office/drawing/2014/main" id="{8020D4FE-E5D8-8805-421A-1D664BE94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26" y="3116961"/>
            <a:ext cx="5505915" cy="550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4671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DC29B-38B9-684D-9A6B-3AED657E9E9E}"/>
              </a:ext>
            </a:extLst>
          </p:cNvPr>
          <p:cNvSpPr txBox="1"/>
          <p:nvPr/>
        </p:nvSpPr>
        <p:spPr>
          <a:xfrm>
            <a:off x="5060283" y="288922"/>
            <a:ext cx="9144000" cy="1837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visit the MADRC website for more </a:t>
            </a:r>
          </a:p>
          <a:p>
            <a:pPr algn="ctr">
              <a:lnSpc>
                <a:spcPts val="4759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helpful resources and information:</a:t>
            </a:r>
          </a:p>
          <a:p>
            <a:pPr algn="ctr">
              <a:lnSpc>
                <a:spcPts val="4759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WWW.MADRC.ORG </a:t>
            </a:r>
          </a:p>
        </p:txBody>
      </p:sp>
      <p:pic>
        <p:nvPicPr>
          <p:cNvPr id="15" name="Picture 14" descr="A screenshot of a medical website&#10;&#10;Description automatically generated">
            <a:extLst>
              <a:ext uri="{FF2B5EF4-FFF2-40B4-BE49-F238E27FC236}">
                <a16:creationId xmlns:a16="http://schemas.microsoft.com/office/drawing/2014/main" id="{08028CFD-0CB7-2AAA-8F06-651A89A5E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82" y="2491703"/>
            <a:ext cx="13556174" cy="673346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A617A1E-5484-8233-9ED4-E7CE5BADF6E5}"/>
                  </a:ext>
                </a:extLst>
              </p14:cNvPr>
              <p14:cNvContentPartPr/>
              <p14:nvPr/>
            </p14:nvContentPartPr>
            <p14:xfrm>
              <a:off x="12004200" y="2875824"/>
              <a:ext cx="2764080" cy="1260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A617A1E-5484-8233-9ED4-E7CE5BADF6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5200" y="2866824"/>
                <a:ext cx="2781720" cy="12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9BA0F59-2DB4-552E-6160-3AB1CD4DDC8E}"/>
                  </a:ext>
                </a:extLst>
              </p14:cNvPr>
              <p14:cNvContentPartPr/>
              <p14:nvPr/>
            </p14:nvContentPartPr>
            <p14:xfrm>
              <a:off x="11931840" y="7595784"/>
              <a:ext cx="3143160" cy="771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9BA0F59-2DB4-552E-6160-3AB1CD4DDC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23200" y="7587144"/>
                <a:ext cx="3160800" cy="78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1348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poster&#10;&#10;Description automatically generated">
            <a:extLst>
              <a:ext uri="{FF2B5EF4-FFF2-40B4-BE49-F238E27FC236}">
                <a16:creationId xmlns:a16="http://schemas.microsoft.com/office/drawing/2014/main" id="{07C44019-8370-A6F4-47B9-D4031A3F0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72" y="464174"/>
            <a:ext cx="6802905" cy="8807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white paper with red and blue text&#10;&#10;Description automatically generated">
            <a:extLst>
              <a:ext uri="{FF2B5EF4-FFF2-40B4-BE49-F238E27FC236}">
                <a16:creationId xmlns:a16="http://schemas.microsoft.com/office/drawing/2014/main" id="{C88F7E7C-14C4-2185-605A-45F854DD1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612" y="464174"/>
            <a:ext cx="6923801" cy="8963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478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613BD242-186E-390C-5C27-B1B193B9C78D}"/>
              </a:ext>
            </a:extLst>
          </p:cNvPr>
          <p:cNvSpPr txBox="1"/>
          <p:nvPr/>
        </p:nvSpPr>
        <p:spPr>
          <a:xfrm>
            <a:off x="3087119" y="913134"/>
            <a:ext cx="10608520" cy="1791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have questions or need additional information: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759"/>
              </a:lnSpc>
            </a:pPr>
            <a:r>
              <a:rPr lang="en-US" sz="33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33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bwhMADRCeducation@partners.org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759"/>
              </a:lnSpc>
            </a:pPr>
            <a:r>
              <a:rPr lang="en-US" sz="33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lang="en-US" sz="33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617-278-0600</a:t>
            </a:r>
          </a:p>
        </p:txBody>
      </p:sp>
      <p:pic>
        <p:nvPicPr>
          <p:cNvPr id="9" name="Picture 8" descr="A cellphone with a cord attached to it&#10;&#10;Description automatically generated">
            <a:extLst>
              <a:ext uri="{FF2B5EF4-FFF2-40B4-BE49-F238E27FC236}">
                <a16:creationId xmlns:a16="http://schemas.microsoft.com/office/drawing/2014/main" id="{D189BA80-44D1-53A1-7EA8-9719B7D9B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756" y="2552700"/>
            <a:ext cx="6616002" cy="6616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035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86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diagram of a disease&#10;&#10;Description automatically generated">
            <a:extLst>
              <a:ext uri="{FF2B5EF4-FFF2-40B4-BE49-F238E27FC236}">
                <a16:creationId xmlns:a16="http://schemas.microsoft.com/office/drawing/2014/main" id="{069E7C4D-F6F0-A293-A94E-C9754CF4CF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02" y="61920"/>
            <a:ext cx="14308698" cy="953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19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diagram of a mechanism of action&#10;&#10;Description automatically generated">
            <a:extLst>
              <a:ext uri="{FF2B5EF4-FFF2-40B4-BE49-F238E27FC236}">
                <a16:creationId xmlns:a16="http://schemas.microsoft.com/office/drawing/2014/main" id="{6F90E463-5009-BAB3-E58B-09D63704A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64" y="115164"/>
            <a:ext cx="14618725" cy="952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74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41357E7A-90D0-BAFA-137B-E0CE1081C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26" y="402260"/>
            <a:ext cx="13662348" cy="914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3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white text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B47DC095-7137-B606-CFB9-DCB3D27CA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13" y="402541"/>
            <a:ext cx="13917086" cy="924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55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939E6DAF-D79A-BE52-2AD0-105A922B2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55" y="411077"/>
            <a:ext cx="13740265" cy="921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90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93400" cy="10256139"/>
            <a:chOff x="0" y="0"/>
            <a:chExt cx="505175" cy="34693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175" cy="3469361"/>
            </a:xfrm>
            <a:custGeom>
              <a:avLst/>
              <a:gdLst/>
              <a:ahLst/>
              <a:cxnLst/>
              <a:rect l="l" t="t" r="r" b="b"/>
              <a:pathLst>
                <a:path w="505175" h="3469361">
                  <a:moveTo>
                    <a:pt x="0" y="0"/>
                  </a:moveTo>
                  <a:lnTo>
                    <a:pt x="505175" y="0"/>
                  </a:lnTo>
                  <a:lnTo>
                    <a:pt x="505175" y="3469361"/>
                  </a:lnTo>
                  <a:lnTo>
                    <a:pt x="0" y="34693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0" y="9660431"/>
            <a:ext cx="18288000" cy="626569"/>
          </a:xfrm>
          <a:prstGeom prst="rect">
            <a:avLst/>
          </a:prstGeom>
          <a:solidFill>
            <a:srgbClr val="CA10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" y="30861"/>
            <a:ext cx="2133600" cy="9673660"/>
          </a:xfrm>
          <a:custGeom>
            <a:avLst/>
            <a:gdLst/>
            <a:ahLst/>
            <a:cxnLst/>
            <a:rect l="l" t="t" r="r" b="b"/>
            <a:pathLst>
              <a:path w="616471" h="2547795">
                <a:moveTo>
                  <a:pt x="0" y="0"/>
                </a:moveTo>
                <a:lnTo>
                  <a:pt x="616471" y="0"/>
                </a:lnTo>
                <a:lnTo>
                  <a:pt x="616471" y="2547795"/>
                </a:lnTo>
                <a:lnTo>
                  <a:pt x="0" y="2547795"/>
                </a:lnTo>
                <a:close/>
              </a:path>
            </a:pathLst>
          </a:custGeom>
          <a:solidFill>
            <a:srgbClr val="00C2C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3800"/>
            <a:ext cx="3086102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5663" y="263014"/>
            <a:ext cx="1646074" cy="17811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082198" y="9622331"/>
            <a:ext cx="54014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20"/>
              </a:lnSpc>
              <a:spcBef>
                <a:spcPct val="0"/>
              </a:spcBef>
            </a:pPr>
            <a:r>
              <a:rPr lang="en-US" sz="1800" spc="332">
                <a:solidFill>
                  <a:srgbClr val="0048A8"/>
                </a:solidFill>
                <a:latin typeface="DM Sans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3926" y="9790938"/>
            <a:ext cx="4631660" cy="46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52"/>
              </a:lnSpc>
              <a:spcBef>
                <a:spcPct val="0"/>
              </a:spcBef>
            </a:pPr>
            <a:r>
              <a:rPr lang="en-US" sz="3200" spc="-67">
                <a:solidFill>
                  <a:srgbClr val="FFFFFF"/>
                </a:solidFill>
                <a:latin typeface="DM Sans Bold"/>
              </a:rPr>
              <a:t>WWW.MADRC.ORG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FAD3656-3B5D-8F08-0D9B-9027690DA67E}"/>
              </a:ext>
            </a:extLst>
          </p:cNvPr>
          <p:cNvSpPr/>
          <p:nvPr/>
        </p:nvSpPr>
        <p:spPr>
          <a:xfrm>
            <a:off x="10689113" y="3872021"/>
            <a:ext cx="1311815" cy="26150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14:cNvPr>
              <p14:cNvContentPartPr/>
              <p14:nvPr/>
            </p14:nvContentPartPr>
            <p14:xfrm>
              <a:off x="4621680" y="1757448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E37D2F-0614-9933-C98F-5F7294323C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2680" y="17484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13F98DF4-6543-CCF4-4392-3F87989BF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00" y="47625"/>
            <a:ext cx="13938443" cy="925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95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v 9 2023 template" id="{9951C9C5-2883-2A46-9964-F1AF4AFCACBD}" vid="{D8F79F92-EA7C-FC40-9DA6-0992F789EF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2490</TotalTime>
  <Words>834</Words>
  <Application>Microsoft Macintosh PowerPoint</Application>
  <PresentationFormat>Custom</PresentationFormat>
  <Paragraphs>118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Google Sans</vt:lpstr>
      <vt:lpstr>Calibri</vt:lpstr>
      <vt:lpstr>DM Sans</vt:lpstr>
      <vt:lpstr>DM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MADRC Zoom Slides</dc:title>
  <dc:creator>Ritchie, Christine S.,MD, MPH</dc:creator>
  <cp:lastModifiedBy>Brown, Christine M.</cp:lastModifiedBy>
  <cp:revision>36</cp:revision>
  <dcterms:created xsi:type="dcterms:W3CDTF">2006-08-16T00:00:00Z</dcterms:created>
  <dcterms:modified xsi:type="dcterms:W3CDTF">2023-11-29T17:42:30Z</dcterms:modified>
  <dc:identifier>DAE3aG-km_I</dc:identifier>
</cp:coreProperties>
</file>