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4" r:id="rId3"/>
    <p:sldId id="258" r:id="rId4"/>
    <p:sldId id="259" r:id="rId5"/>
    <p:sldId id="260" r:id="rId6"/>
    <p:sldId id="261" r:id="rId7"/>
    <p:sldId id="292" r:id="rId8"/>
    <p:sldId id="293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6D084-406F-A84C-4030-075434EE8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A384C-1912-468E-D952-A3EFC9345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5A29C-49DB-4EB8-8582-B9CA11C6C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AE89-34AD-9541-92EE-921BAFD0D40F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32ED0-04E4-3F84-5023-DCB8A6970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13A18-B88B-685A-B9D0-EBAE441E9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08FE-E1C7-B64C-B920-8FDF958E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3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C1A01-E612-9B9D-D252-E1AA14818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C3198-1D4C-D3F2-F363-7487B8C9B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DEE42-D3AF-51DD-1617-F53800D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AE89-34AD-9541-92EE-921BAFD0D40F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477B3-E193-617E-7A04-4D3C1B2CE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6104C-AC87-7DBD-CA68-7D278FE54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08FE-E1C7-B64C-B920-8FDF958E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9BC72C-9543-EC8A-FE59-4FA48D3BB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DB6960-B978-2E3D-9B2B-62E1BC36A1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18845-1A19-F222-79D0-2E340FB51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AE89-34AD-9541-92EE-921BAFD0D40F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FCEED-A96F-5ECE-0BC1-4851FF38B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496D4-9E2D-EB27-9169-24AF56320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08FE-E1C7-B64C-B920-8FDF958E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0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E9AE5-EEFB-C39F-8851-287585019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F4FB2-9F24-BE12-DB08-5CFD9EF4C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9AB92-6563-044F-F3CF-917654E10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AE89-34AD-9541-92EE-921BAFD0D40F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83CB7-C4E5-F239-37F9-4E499ED2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E46CF-C211-7959-EBE4-1F112167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08FE-E1C7-B64C-B920-8FDF958E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9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5D61E-3582-1BF8-EF27-E65C61B96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CB752-308E-2950-8059-14C5A545D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9B390-8131-9D36-1535-FF4D17BB1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AE89-34AD-9541-92EE-921BAFD0D40F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D2176-DB9E-A08C-31AB-34663CDDB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EED4A-F127-CAD7-800C-A6F3D1B5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08FE-E1C7-B64C-B920-8FDF958E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8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8DF9F-9A63-FF43-DDF9-53E486E43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9C5E0-DBE1-7DBF-F930-48B61217F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381F97-8A2A-5357-2617-3148F8FCF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178FA4-8739-B0B6-94A9-73F13F097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AE89-34AD-9541-92EE-921BAFD0D40F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44BD5-648D-8C41-2182-2CB13400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48BC0-CD0A-2A21-8DF1-9190EF9F6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08FE-E1C7-B64C-B920-8FDF958E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62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65882-ACCD-4A66-EB54-D6101DB34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8479E-F248-2E93-A136-6EC8D3094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567F7-FAF0-106A-F434-711E48D2C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54447F-2B4F-A3B8-0ADC-24D93B9965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540511-50A1-79D3-0FD1-8A779C222B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A19661-88D1-2C03-AEC6-3D65551D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AE89-34AD-9541-92EE-921BAFD0D40F}" type="datetimeFigureOut">
              <a:rPr lang="en-US" smtClean="0"/>
              <a:t>4/17/24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5878FA-DEDE-D870-A1A5-74769F575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998104-C396-1996-7AAB-DDA419391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08FE-E1C7-B64C-B920-8FDF958E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8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2DFC5-F18B-6098-F36D-AA25DDD7B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AD65A3-A716-994A-E60F-C866E128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AE89-34AD-9541-92EE-921BAFD0D40F}" type="datetimeFigureOut">
              <a:rPr lang="en-US" smtClean="0"/>
              <a:t>4/17/24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A9544A-82EE-29C4-997E-7D8638758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D19A68-DE57-9C2D-6600-F7E890DFA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08FE-E1C7-B64C-B920-8FDF958E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3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CA0A10-33CD-998D-A4A6-F70999DCE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AE89-34AD-9541-92EE-921BAFD0D40F}" type="datetimeFigureOut">
              <a:rPr lang="en-US" smtClean="0"/>
              <a:t>4/17/24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CF7957-DDF2-A9BB-D42D-8AC8F06B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3AA906-0C41-C637-E41A-002EF7334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08FE-E1C7-B64C-B920-8FDF958E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3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01D9B-D6CC-BA3B-0105-B7AE712F2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01430-A900-4122-D1D1-900EF06D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269827-EB7A-3ACF-760A-30F1EE56F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73CA2-2A50-56CC-BFB1-3302EA16A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AE89-34AD-9541-92EE-921BAFD0D40F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DA392-17D4-E75B-CFB7-8F40264E0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AA52E-A557-77B8-BC99-EE7B99CA4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08FE-E1C7-B64C-B920-8FDF958E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6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0818A-9B9D-4896-8CD0-DB2D7019A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4D0BB4-E889-3664-05C8-F1CF81203A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9B26A-0E67-1291-F6EC-5F6EEC2F8C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ACD45-4DF6-C5BC-70F6-AA4123062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1AE89-34AD-9541-92EE-921BAFD0D40F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00C8CB-A1EA-5069-84D5-774EEB747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2BEBD5-0CFC-6AD3-EE57-C38ADB711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08FE-E1C7-B64C-B920-8FDF958E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1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0A128B-F7BE-75DF-7CE2-FDEB69FF7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53F2F-4D19-36EB-EEAE-5F370E457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62DF2-81A6-8891-2819-CBEF0CA742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91AE89-34AD-9541-92EE-921BAFD0D40F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0D6BA-4F2F-7056-44DA-45DFEE05D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342C2-CBB5-9DC9-7946-E272818C7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2308FE-E1C7-B64C-B920-8FDF958E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9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48E90F-F275-8946-6BAA-3FDC8E72B7C2}"/>
              </a:ext>
            </a:extLst>
          </p:cNvPr>
          <p:cNvSpPr txBox="1"/>
          <p:nvPr/>
        </p:nvSpPr>
        <p:spPr>
          <a:xfrm>
            <a:off x="5413375" y="2292350"/>
            <a:ext cx="6408738" cy="3787775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Journal Club  4/17/2024</a:t>
            </a:r>
          </a:p>
          <a:p>
            <a:pPr>
              <a:spcAft>
                <a:spcPts val="600"/>
              </a:spcAft>
            </a:pP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Dorene Rentz, PsyD</a:t>
            </a:r>
          </a:p>
          <a:p>
            <a:pPr>
              <a:spcAft>
                <a:spcPts val="600"/>
              </a:spcAft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Gad Marshall, MD</a:t>
            </a:r>
          </a:p>
          <a:p>
            <a:pPr>
              <a:spcAft>
                <a:spcPts val="600"/>
              </a:spcAft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Mike </a:t>
            </a:r>
            <a:r>
              <a:rPr lang="en-US" sz="2800" err="1">
                <a:latin typeface="Arial" panose="020B0604020202020204" pitchFamily="34" charset="0"/>
                <a:cs typeface="Arial" panose="020B0604020202020204" pitchFamily="34" charset="0"/>
              </a:rPr>
              <a:t>Erkkinen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, MD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15064D-1E15-053C-1C24-0051B72ED1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954" y="1655796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26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Benefits and Risks of FDA-approved Amyloid-Targeting Antibodies for Treatment of Early Alzheimer’s Disease: Navigating Clinician-Patient Engagement</a:t>
            </a:r>
            <a:br>
              <a:rPr lang="en-US" sz="26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2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C5D7BE-C159-9331-6001-77FFCE688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5318908"/>
            <a:ext cx="3933306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marR="0" algn="l">
              <a:spcAft>
                <a:spcPts val="0"/>
              </a:spcAft>
            </a:pP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Dorene M.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Rentz</a:t>
            </a:r>
            <a:r>
              <a:rPr lang="en-US" sz="14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Paul S.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Aisen</a:t>
            </a:r>
            <a:r>
              <a:rPr lang="en-US" sz="14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Alireza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Atri</a:t>
            </a:r>
            <a:r>
              <a:rPr lang="en-US" sz="14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David S.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Miller</a:t>
            </a:r>
            <a:r>
              <a:rPr lang="en-US" sz="14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Simin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Mahinrad</a:t>
            </a:r>
            <a:r>
              <a:rPr lang="en-US" sz="14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Ronald C.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Petersen</a:t>
            </a:r>
            <a:r>
              <a:rPr lang="en-US" sz="14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Christopher J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Weber</a:t>
            </a:r>
            <a:r>
              <a:rPr lang="en-US" sz="14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Maria C </a:t>
            </a:r>
            <a:r>
              <a:rPr lang="en-US" sz="1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Carrillo</a:t>
            </a:r>
            <a:r>
              <a:rPr lang="en-US" sz="14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R="0" algn="l">
              <a:spcAft>
                <a:spcPts val="0"/>
              </a:spcAft>
            </a:pPr>
            <a:r>
              <a:rPr lang="en-US" sz="1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/>
            <a:endParaRPr lang="en-US" sz="1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B4BD5D-E14F-FD00-B070-7975446FC5D6}"/>
              </a:ext>
            </a:extLst>
          </p:cNvPr>
          <p:cNvSpPr txBox="1"/>
          <p:nvPr/>
        </p:nvSpPr>
        <p:spPr>
          <a:xfrm>
            <a:off x="369887" y="827486"/>
            <a:ext cx="37696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Alzheimer’s &amp; Dementia: In press</a:t>
            </a:r>
          </a:p>
        </p:txBody>
      </p:sp>
    </p:spTree>
    <p:extLst>
      <p:ext uri="{BB962C8B-B14F-4D97-AF65-F5344CB8AC3E}">
        <p14:creationId xmlns:p14="http://schemas.microsoft.com/office/powerpoint/2010/main" val="394669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A947E5-E55F-4832-0090-A77647817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Background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17C6930-6E38-879F-B6A0-9899F168FB2D}"/>
              </a:ext>
            </a:extLst>
          </p:cNvPr>
          <p:cNvSpPr txBox="1">
            <a:spLocks/>
          </p:cNvSpPr>
          <p:nvPr/>
        </p:nvSpPr>
        <p:spPr>
          <a:xfrm>
            <a:off x="926757" y="1978025"/>
            <a:ext cx="11265243" cy="4514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Effectively communicating the risks, benefits, burdens, and costs of novel disease-modifying treatments to patients and families is essential but complex</a:t>
            </a:r>
          </a:p>
          <a:p>
            <a:endParaRPr lang="en-US" alt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  <a:ea typeface="Arial" panose="020B0604020202020204" pitchFamily="34" charset="0"/>
              </a:rPr>
              <a:t>This paper was produced by the Alzheimer’s Association Clinical Meaningfulness Workgroup and in accordance with the National Early-Stage Advisory Group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AB6D4A-C3C9-BF8B-BC7B-7EB993563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/>
              <a:t>What is important to consider when having an introductory discussion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B7F1A-4923-6855-A4FA-24524421EA91}"/>
              </a:ext>
            </a:extLst>
          </p:cNvPr>
          <p:cNvSpPr>
            <a:spLocks/>
          </p:cNvSpPr>
          <p:nvPr/>
        </p:nvSpPr>
        <p:spPr>
          <a:xfrm>
            <a:off x="838200" y="2013867"/>
            <a:ext cx="9948710" cy="4520954"/>
          </a:xfrm>
          <a:prstGeom prst="rect">
            <a:avLst/>
          </a:prstGeom>
        </p:spPr>
        <p:txBody>
          <a:bodyPr/>
          <a:lstStyle/>
          <a:p>
            <a:pPr defTabSz="822960">
              <a:spcAft>
                <a:spcPts val="600"/>
              </a:spcAft>
            </a:pPr>
            <a:r>
              <a: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appropriate, non-technical language, personalized to the patient and family, delivered at a reasonable pace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822960">
              <a:spcAft>
                <a:spcPts val="600"/>
              </a:spcAft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defTabSz="822960">
              <a:spcAft>
                <a:spcPts val="600"/>
              </a:spcAft>
            </a:pP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sz="28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F308CDD-7690-3EAD-C0CF-C234CCFC5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502" y="3367292"/>
            <a:ext cx="9089930" cy="27084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82296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altLang="en-US" sz="20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Start with the current understanding of what amyloid buildup in the brain is and what the new treatments may offer. </a:t>
            </a:r>
          </a:p>
          <a:p>
            <a:pPr defTabSz="82296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altLang="en-US" sz="20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	</a:t>
            </a:r>
          </a:p>
          <a:p>
            <a:pPr defTabSz="82296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altLang="en-US" sz="20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For example: “There’s a protein building up in your brain called amyloid that is implicated in memory and thinking problems in Alzheimer’s disease. As the build-up increases, brain cells are damaged and thinking difficulties often get worse, which can result in problems managing daily life and produce changes in personality and behavior”</a:t>
            </a:r>
            <a:endParaRPr kumimoji="0" lang="en-US" altLang="en-US" sz="24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427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A947E5-E55F-4832-0090-A77647817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Explain treatment eligibility and fit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B8EA7-7F1C-6C93-C67F-8E21302A8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703321"/>
            <a:ext cx="10853928" cy="4656767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Not everyone will qualify for treatment</a:t>
            </a:r>
          </a:p>
          <a:p>
            <a:pPr marL="0" indent="0">
              <a:buNone/>
            </a:pP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Patients must have a diagnosis of MCI or early dementia due to AD made by a clinician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1"/>
            <a: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presence of amyloid plaques in the brain must be confirmed by PET, CSF- explain how that is done at MGB</a:t>
            </a:r>
          </a:p>
          <a:p>
            <a:pPr marL="457200" lvl="1" indent="0">
              <a:buNone/>
            </a:pPr>
            <a:endParaRPr lang="en-US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</a:rPr>
              <a:t>Patients must not have medical exclusions-</a:t>
            </a:r>
          </a:p>
          <a:p>
            <a:pPr lvl="2"/>
            <a:r>
              <a:rPr lang="en-US" sz="2400" dirty="0">
                <a:latin typeface="Arial" panose="020B0604020202020204" pitchFamily="34" charset="0"/>
                <a:ea typeface="Arial" panose="020B0604020202020204" pitchFamily="34" charset="0"/>
              </a:rPr>
              <a:t>Other diagnosis contributing to cognitive impairment</a:t>
            </a:r>
          </a:p>
          <a:p>
            <a:pPr lvl="2"/>
            <a:r>
              <a:rPr lang="en-US" sz="2400" dirty="0">
                <a:latin typeface="Arial" panose="020B0604020202020204" pitchFamily="34" charset="0"/>
                <a:ea typeface="Arial" panose="020B0604020202020204" pitchFamily="34" charset="0"/>
              </a:rPr>
              <a:t>More than 4 microhemorrhages or a single macro hemorrhage, lacunar infracts, vasogenic edema, stroke, seizures within the past 12 months, use of anticoagulant treatment or any condition that would impact patient safety</a:t>
            </a:r>
          </a:p>
          <a:p>
            <a:pPr lvl="2"/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750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0B6534-B80C-5873-9F9A-72A1B1040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How to describe potential benefits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8FD5B-2711-5596-F1FB-B6E2E731C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Use accurate, clear, concise and empowering language about how these therapies may impact quality of life.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Avoid statistical terms- </a:t>
            </a:r>
          </a:p>
          <a:p>
            <a:pPr lvl="1"/>
            <a:r>
              <a:rPr lang="en-US" sz="2800" dirty="0"/>
              <a:t>explain potential benefits in the context of “timed saved”. How much extra time is gained e.g., 4-6 months over 18 months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r>
              <a:rPr lang="en-US" sz="2800" dirty="0"/>
              <a:t>Speak about the retention of certain abilities that are important for autonomy and independence compared to no treatment</a:t>
            </a:r>
          </a:p>
          <a:p>
            <a:pPr lvl="1"/>
            <a:endParaRPr lang="en-US" sz="2800" dirty="0"/>
          </a:p>
          <a:p>
            <a:r>
              <a:rPr lang="en-US" dirty="0"/>
              <a:t>Avoid providing false hope- current treatment is not a cure, but course of the disease may be changed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513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2FAA3D-ACB6-D53D-EB25-9A38DC0FF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Risks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F53E0-C7C7-16FA-32F0-58B39BE1D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Infusion related reactions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Amyloid-related imaging abnormalities- explain ARIA and how often they occur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risks are detected, monitored and managed- what is protocol at MGB ATP clinic?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 is at higher risk for adverse events and what does that mean in the context of treatment benefits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Describe unknown risks to underrepresented populations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Describe importance of APO e4 to risk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725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748AA6-8476-FED3-7883-AEA569427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28" y="270978"/>
            <a:ext cx="1894253" cy="15445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Cost</a:t>
            </a:r>
            <a:endParaRPr lang="en-US" sz="6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7D8BCF-6595-8FB9-DBD6-B4681CCABF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636"/>
          <a:stretch/>
        </p:blipFill>
        <p:spPr>
          <a:xfrm>
            <a:off x="3669679" y="1471635"/>
            <a:ext cx="8446090" cy="538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237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2FAA3D-ACB6-D53D-EB25-9A38DC0FF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Logistics, Burden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C670BCD-3AA7-F6AC-5CCF-F35A63413066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Time commitment- </a:t>
            </a:r>
          </a:p>
          <a:p>
            <a:pPr lvl="1"/>
            <a:r>
              <a:rPr lang="en-US" dirty="0"/>
              <a:t>need to keep regular medical appointments</a:t>
            </a:r>
          </a:p>
          <a:p>
            <a:pPr lvl="1"/>
            <a:r>
              <a:rPr lang="en-US" dirty="0"/>
              <a:t>Screening activities (CSF, PET, </a:t>
            </a:r>
            <a:r>
              <a:rPr lang="en-US" dirty="0" err="1"/>
              <a:t>APOe</a:t>
            </a:r>
            <a:r>
              <a:rPr lang="en-US" dirty="0"/>
              <a:t>, monitoring with MRI)</a:t>
            </a:r>
          </a:p>
          <a:p>
            <a:pPr lvl="1"/>
            <a:r>
              <a:rPr lang="en-US" dirty="0"/>
              <a:t>Accessibility of infusion centers- potential of home infusions</a:t>
            </a:r>
          </a:p>
          <a:p>
            <a:pPr lvl="1"/>
            <a:r>
              <a:rPr lang="en-US" dirty="0"/>
              <a:t>Infusions every two weeks</a:t>
            </a:r>
          </a:p>
          <a:p>
            <a:pPr lvl="1"/>
            <a:r>
              <a:rPr lang="en-US" dirty="0"/>
              <a:t>How long will someone need to be treated- will treatment be stopped</a:t>
            </a:r>
          </a:p>
          <a:p>
            <a:pPr lvl="1"/>
            <a:r>
              <a:rPr lang="en-US" dirty="0"/>
              <a:t>Accessibility of infusion centers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896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2FAA3D-ACB6-D53D-EB25-9A38DC0FF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2710252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Discussion/ Comments/ Experiences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59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535</Words>
  <Application>Microsoft Macintosh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Office Theme</vt:lpstr>
      <vt:lpstr>Benefits and Risks of FDA-approved Amyloid-Targeting Antibodies for Treatment of Early Alzheimer’s Disease: Navigating Clinician-Patient Engagement </vt:lpstr>
      <vt:lpstr>Background</vt:lpstr>
      <vt:lpstr>What is important to consider when having an introductory discussion</vt:lpstr>
      <vt:lpstr>Explain treatment eligibility and fit</vt:lpstr>
      <vt:lpstr>How to describe potential benefits</vt:lpstr>
      <vt:lpstr>Risks</vt:lpstr>
      <vt:lpstr>Cost</vt:lpstr>
      <vt:lpstr>Logistics, Burden</vt:lpstr>
      <vt:lpstr>Discussion/ Comments/ Experiences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and Risks of FDA-approved Amyloid-Targeting Antibodies for Treatment of Early Alzheimer’s Disease: Navigating Clinician-Patient Engagement </dc:title>
  <dc:creator>Rentz, Dorene M.,PsyD</dc:creator>
  <cp:lastModifiedBy>Rentz, Dorene M.,PsyD</cp:lastModifiedBy>
  <cp:revision>3</cp:revision>
  <dcterms:created xsi:type="dcterms:W3CDTF">2024-04-16T15:41:49Z</dcterms:created>
  <dcterms:modified xsi:type="dcterms:W3CDTF">2024-04-17T13:10:52Z</dcterms:modified>
</cp:coreProperties>
</file>